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handoutMasterIdLst>
    <p:handoutMasterId r:id="rId44"/>
  </p:handoutMasterIdLst>
  <p:sldIdLst>
    <p:sldId id="256" r:id="rId2"/>
    <p:sldId id="290" r:id="rId3"/>
    <p:sldId id="313" r:id="rId4"/>
    <p:sldId id="288" r:id="rId5"/>
    <p:sldId id="271" r:id="rId6"/>
    <p:sldId id="332" r:id="rId7"/>
    <p:sldId id="327" r:id="rId8"/>
    <p:sldId id="287" r:id="rId9"/>
    <p:sldId id="328" r:id="rId10"/>
    <p:sldId id="305" r:id="rId11"/>
    <p:sldId id="303" r:id="rId12"/>
    <p:sldId id="307" r:id="rId13"/>
    <p:sldId id="277" r:id="rId14"/>
    <p:sldId id="306" r:id="rId15"/>
    <p:sldId id="312" r:id="rId16"/>
    <p:sldId id="326" r:id="rId17"/>
    <p:sldId id="310" r:id="rId18"/>
    <p:sldId id="309" r:id="rId19"/>
    <p:sldId id="329" r:id="rId20"/>
    <p:sldId id="324" r:id="rId21"/>
    <p:sldId id="304" r:id="rId22"/>
    <p:sldId id="278" r:id="rId23"/>
    <p:sldId id="268" r:id="rId24"/>
    <p:sldId id="296" r:id="rId25"/>
    <p:sldId id="292" r:id="rId26"/>
    <p:sldId id="297" r:id="rId27"/>
    <p:sldId id="316" r:id="rId28"/>
    <p:sldId id="314" r:id="rId29"/>
    <p:sldId id="325" r:id="rId30"/>
    <p:sldId id="302" r:id="rId31"/>
    <p:sldId id="330" r:id="rId32"/>
    <p:sldId id="323" r:id="rId33"/>
    <p:sldId id="299" r:id="rId34"/>
    <p:sldId id="322" r:id="rId35"/>
    <p:sldId id="301" r:id="rId36"/>
    <p:sldId id="300" r:id="rId37"/>
    <p:sldId id="331" r:id="rId38"/>
    <p:sldId id="319" r:id="rId39"/>
    <p:sldId id="267" r:id="rId40"/>
    <p:sldId id="266" r:id="rId41"/>
    <p:sldId id="321" r:id="rId4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2" autoAdjust="0"/>
    <p:restoredTop sz="94681" autoAdjust="0"/>
  </p:normalViewPr>
  <p:slideViewPr>
    <p:cSldViewPr>
      <p:cViewPr>
        <p:scale>
          <a:sx n="70" d="100"/>
          <a:sy n="70" d="100"/>
        </p:scale>
        <p:origin x="-792" y="-2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a:pPr>
            <a:r>
              <a:rPr lang="en-US" dirty="0"/>
              <a:t>Estimated Savings</a:t>
            </a:r>
          </a:p>
        </c:rich>
      </c:tx>
      <c:overlay val="0"/>
    </c:title>
    <c:autoTitleDeleted val="0"/>
    <c:plotArea>
      <c:layout/>
      <c:lineChart>
        <c:grouping val="standard"/>
        <c:varyColors val="0"/>
        <c:ser>
          <c:idx val="0"/>
          <c:order val="0"/>
          <c:tx>
            <c:strRef>
              <c:f>Sheet1!$B$1</c:f>
              <c:strCache>
                <c:ptCount val="1"/>
                <c:pt idx="0">
                  <c:v>Series 1</c:v>
                </c:pt>
              </c:strCache>
            </c:strRef>
          </c:tx>
          <c:marker>
            <c:symbol val="none"/>
          </c:marker>
          <c:cat>
            <c:strRef>
              <c:f>Sheet1!$A$2:$A$8</c:f>
              <c:strCache>
                <c:ptCount val="7"/>
                <c:pt idx="0">
                  <c:v>&lt;2 ft </c:v>
                </c:pt>
                <c:pt idx="1">
                  <c:v>3-4 ft</c:v>
                </c:pt>
                <c:pt idx="2">
                  <c:v>5-6 ft</c:v>
                </c:pt>
                <c:pt idx="3">
                  <c:v>7 ft</c:v>
                </c:pt>
                <c:pt idx="4">
                  <c:v>8 ft</c:v>
                </c:pt>
                <c:pt idx="5">
                  <c:v>9 ft</c:v>
                </c:pt>
                <c:pt idx="6">
                  <c:v>10ft+</c:v>
                </c:pt>
              </c:strCache>
            </c:strRef>
          </c:cat>
          <c:val>
            <c:numRef>
              <c:f>Sheet1!$B$2:$B$8</c:f>
              <c:numCache>
                <c:formatCode>0%</c:formatCode>
                <c:ptCount val="7"/>
                <c:pt idx="0">
                  <c:v>0.35</c:v>
                </c:pt>
                <c:pt idx="1">
                  <c:v>0.4</c:v>
                </c:pt>
                <c:pt idx="2">
                  <c:v>0.45</c:v>
                </c:pt>
                <c:pt idx="3">
                  <c:v>0.5</c:v>
                </c:pt>
                <c:pt idx="4">
                  <c:v>0.55000000000000004</c:v>
                </c:pt>
                <c:pt idx="5">
                  <c:v>0.65</c:v>
                </c:pt>
                <c:pt idx="6">
                  <c:v>0.75</c:v>
                </c:pt>
              </c:numCache>
            </c:numRef>
          </c:val>
          <c:smooth val="0"/>
          <c:extLst xmlns:c16r2="http://schemas.microsoft.com/office/drawing/2015/06/chart">
            <c:ext xmlns:c16="http://schemas.microsoft.com/office/drawing/2014/chart" uri="{C3380CC4-5D6E-409C-BE32-E72D297353CC}">
              <c16:uniqueId val="{00000000-4F13-4B17-9571-51A0842385BC}"/>
            </c:ext>
          </c:extLst>
        </c:ser>
        <c:dLbls>
          <c:showLegendKey val="0"/>
          <c:showVal val="0"/>
          <c:showCatName val="0"/>
          <c:showSerName val="0"/>
          <c:showPercent val="0"/>
          <c:showBubbleSize val="0"/>
        </c:dLbls>
        <c:hiLowLines/>
        <c:marker val="1"/>
        <c:smooth val="0"/>
        <c:axId val="204823936"/>
        <c:axId val="204854784"/>
      </c:lineChart>
      <c:catAx>
        <c:axId val="204823936"/>
        <c:scaling>
          <c:orientation val="minMax"/>
        </c:scaling>
        <c:delete val="0"/>
        <c:axPos val="b"/>
        <c:title>
          <c:tx>
            <c:rich>
              <a:bodyPr/>
              <a:lstStyle/>
              <a:p>
                <a:pPr>
                  <a:defRPr/>
                </a:pPr>
                <a:r>
                  <a:rPr lang="en-US" dirty="0"/>
                  <a:t>Depth of LSL</a:t>
                </a:r>
              </a:p>
            </c:rich>
          </c:tx>
          <c:overlay val="0"/>
        </c:title>
        <c:numFmt formatCode="General" sourceLinked="0"/>
        <c:majorTickMark val="none"/>
        <c:minorTickMark val="none"/>
        <c:tickLblPos val="nextTo"/>
        <c:crossAx val="204854784"/>
        <c:crosses val="autoZero"/>
        <c:auto val="1"/>
        <c:lblAlgn val="ctr"/>
        <c:lblOffset val="100"/>
        <c:noMultiLvlLbl val="0"/>
      </c:catAx>
      <c:valAx>
        <c:axId val="204854784"/>
        <c:scaling>
          <c:orientation val="minMax"/>
          <c:max val="0.75000000000000011"/>
          <c:min val="0.35000000000000003"/>
        </c:scaling>
        <c:delete val="0"/>
        <c:axPos val="l"/>
        <c:majorGridlines/>
        <c:title>
          <c:tx>
            <c:rich>
              <a:bodyPr/>
              <a:lstStyle/>
              <a:p>
                <a:pPr>
                  <a:defRPr/>
                </a:pPr>
                <a:r>
                  <a:rPr lang="en-US" dirty="0"/>
                  <a:t>% Saved</a:t>
                </a:r>
              </a:p>
            </c:rich>
          </c:tx>
          <c:overlay val="0"/>
        </c:title>
        <c:numFmt formatCode="0%" sourceLinked="1"/>
        <c:majorTickMark val="out"/>
        <c:minorTickMark val="none"/>
        <c:tickLblPos val="nextTo"/>
        <c:crossAx val="204823936"/>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544DFF-0721-48E5-8C2D-1ED46F1F4C52}" type="doc">
      <dgm:prSet loTypeId="urn:microsoft.com/office/officeart/2005/8/layout/arrow2" loCatId="process" qsTypeId="urn:microsoft.com/office/officeart/2005/8/quickstyle/simple1" qsCatId="simple" csTypeId="urn:microsoft.com/office/officeart/2005/8/colors/colorful1" csCatId="colorful" phldr="1"/>
      <dgm:spPr/>
      <dgm:t>
        <a:bodyPr/>
        <a:lstStyle/>
        <a:p>
          <a:endParaRPr lang="en-US"/>
        </a:p>
      </dgm:t>
    </dgm:pt>
    <dgm:pt modelId="{8AEEA328-52B5-45EF-902F-D1F49E28228A}">
      <dgm:prSet phldrT="[Text]"/>
      <dgm:spPr/>
      <dgm:t>
        <a:bodyPr/>
        <a:lstStyle/>
        <a:p>
          <a:r>
            <a:rPr lang="en-US" smtClean="0"/>
            <a:t>First used in Europe in the early 1990s</a:t>
          </a:r>
          <a:endParaRPr lang="en-US" dirty="0"/>
        </a:p>
      </dgm:t>
    </dgm:pt>
    <dgm:pt modelId="{ECC9E491-DB7B-470A-9A54-EC3AA838036A}" type="parTrans" cxnId="{EBCC56A1-A73D-4EFF-8B49-BC39401C858D}">
      <dgm:prSet/>
      <dgm:spPr/>
      <dgm:t>
        <a:bodyPr/>
        <a:lstStyle/>
        <a:p>
          <a:endParaRPr lang="en-US"/>
        </a:p>
      </dgm:t>
    </dgm:pt>
    <dgm:pt modelId="{AC408838-A4DD-4B14-A423-9A99F8A43A7C}" type="sibTrans" cxnId="{EBCC56A1-A73D-4EFF-8B49-BC39401C858D}">
      <dgm:prSet/>
      <dgm:spPr/>
      <dgm:t>
        <a:bodyPr/>
        <a:lstStyle/>
        <a:p>
          <a:endParaRPr lang="en-US"/>
        </a:p>
      </dgm:t>
    </dgm:pt>
    <dgm:pt modelId="{5E000EC9-5B6E-418E-968C-AC9D67871466}">
      <dgm:prSet phldrT="[Text]"/>
      <dgm:spPr/>
      <dgm:t>
        <a:bodyPr/>
        <a:lstStyle/>
        <a:p>
          <a:r>
            <a:rPr lang="en-US" smtClean="0"/>
            <a:t>Introduced to US in 2008 with its first pilot for Louisville Water in Kentucky</a:t>
          </a:r>
          <a:endParaRPr lang="en-US" dirty="0"/>
        </a:p>
      </dgm:t>
    </dgm:pt>
    <dgm:pt modelId="{9B81A30A-73EE-40BB-A78D-D11DD6C63776}" type="parTrans" cxnId="{B259E30A-556F-442F-B8CE-FD2BBB9D53B5}">
      <dgm:prSet/>
      <dgm:spPr/>
      <dgm:t>
        <a:bodyPr/>
        <a:lstStyle/>
        <a:p>
          <a:endParaRPr lang="en-US"/>
        </a:p>
      </dgm:t>
    </dgm:pt>
    <dgm:pt modelId="{DD02EC73-7828-4F1E-84E1-98E4459EB609}" type="sibTrans" cxnId="{B259E30A-556F-442F-B8CE-FD2BBB9D53B5}">
      <dgm:prSet/>
      <dgm:spPr/>
      <dgm:t>
        <a:bodyPr/>
        <a:lstStyle/>
        <a:p>
          <a:endParaRPr lang="en-US"/>
        </a:p>
      </dgm:t>
    </dgm:pt>
    <dgm:pt modelId="{CBD2C3D1-316E-4500-95F3-D859392C8846}">
      <dgm:prSet phldrT="[Text]"/>
      <dgm:spPr/>
      <dgm:t>
        <a:bodyPr/>
        <a:lstStyle/>
        <a:p>
          <a:endParaRPr lang="en-US" dirty="0"/>
        </a:p>
      </dgm:t>
    </dgm:pt>
    <dgm:pt modelId="{0A187958-15B5-4236-934A-C24EF47A102C}" type="parTrans" cxnId="{3B8BD162-AE63-4A04-9647-96826DFE23D5}">
      <dgm:prSet/>
      <dgm:spPr/>
      <dgm:t>
        <a:bodyPr/>
        <a:lstStyle/>
        <a:p>
          <a:endParaRPr lang="en-US"/>
        </a:p>
      </dgm:t>
    </dgm:pt>
    <dgm:pt modelId="{026DE686-7113-4CDB-8B58-73F7A718830F}" type="sibTrans" cxnId="{3B8BD162-AE63-4A04-9647-96826DFE23D5}">
      <dgm:prSet/>
      <dgm:spPr/>
      <dgm:t>
        <a:bodyPr/>
        <a:lstStyle/>
        <a:p>
          <a:endParaRPr lang="en-US"/>
        </a:p>
      </dgm:t>
    </dgm:pt>
    <dgm:pt modelId="{EB66C086-2F1A-4330-8FB0-C336E2C8B0F8}">
      <dgm:prSet phldrT="[Text]"/>
      <dgm:spPr/>
      <dgm:t>
        <a:bodyPr/>
        <a:lstStyle/>
        <a:p>
          <a:r>
            <a:rPr lang="en-US" dirty="0"/>
            <a:t>By 2017, US engineers recognizing the validity of Neofit for LSLs</a:t>
          </a:r>
        </a:p>
      </dgm:t>
    </dgm:pt>
    <dgm:pt modelId="{22D0D7C1-43DA-4552-B207-E39D384603EA}" type="sibTrans" cxnId="{3C627DCD-224A-4850-8156-63C3C2D9C903}">
      <dgm:prSet/>
      <dgm:spPr/>
      <dgm:t>
        <a:bodyPr/>
        <a:lstStyle/>
        <a:p>
          <a:endParaRPr lang="en-US"/>
        </a:p>
      </dgm:t>
    </dgm:pt>
    <dgm:pt modelId="{BDD6D010-72DE-43C2-B48B-1C64D4BD995E}" type="parTrans" cxnId="{3C627DCD-224A-4850-8156-63C3C2D9C903}">
      <dgm:prSet/>
      <dgm:spPr/>
      <dgm:t>
        <a:bodyPr/>
        <a:lstStyle/>
        <a:p>
          <a:endParaRPr lang="en-US"/>
        </a:p>
      </dgm:t>
    </dgm:pt>
    <dgm:pt modelId="{20D3D747-7EE3-45E5-9E52-7403F554919C}" type="pres">
      <dgm:prSet presAssocID="{0C544DFF-0721-48E5-8C2D-1ED46F1F4C52}" presName="arrowDiagram" presStyleCnt="0">
        <dgm:presLayoutVars>
          <dgm:chMax val="5"/>
          <dgm:dir/>
          <dgm:resizeHandles val="exact"/>
        </dgm:presLayoutVars>
      </dgm:prSet>
      <dgm:spPr/>
      <dgm:t>
        <a:bodyPr/>
        <a:lstStyle/>
        <a:p>
          <a:endParaRPr lang="en-US"/>
        </a:p>
      </dgm:t>
    </dgm:pt>
    <dgm:pt modelId="{FC2F56B4-3B95-43ED-AFA5-96DD4BB84A95}" type="pres">
      <dgm:prSet presAssocID="{0C544DFF-0721-48E5-8C2D-1ED46F1F4C52}" presName="arrow" presStyleLbl="bgShp" presStyleIdx="0" presStyleCnt="1"/>
      <dgm:spPr/>
      <dgm:t>
        <a:bodyPr/>
        <a:lstStyle/>
        <a:p>
          <a:endParaRPr lang="en-US"/>
        </a:p>
      </dgm:t>
    </dgm:pt>
    <dgm:pt modelId="{00C01E7B-0870-4F65-A08B-0C3B16220DEA}" type="pres">
      <dgm:prSet presAssocID="{0C544DFF-0721-48E5-8C2D-1ED46F1F4C52}" presName="arrowDiagram4" presStyleCnt="0"/>
      <dgm:spPr/>
    </dgm:pt>
    <dgm:pt modelId="{5317F3F8-6F81-4A66-B3C2-127FDE15017F}" type="pres">
      <dgm:prSet presAssocID="{8AEEA328-52B5-45EF-902F-D1F49E28228A}" presName="bullet4a" presStyleLbl="node1" presStyleIdx="0" presStyleCnt="4"/>
      <dgm:spPr/>
    </dgm:pt>
    <dgm:pt modelId="{BB073EDE-E049-441B-BCCC-7168DD8D13F9}" type="pres">
      <dgm:prSet presAssocID="{8AEEA328-52B5-45EF-902F-D1F49E28228A}" presName="textBox4a" presStyleLbl="revTx" presStyleIdx="0" presStyleCnt="4">
        <dgm:presLayoutVars>
          <dgm:bulletEnabled val="1"/>
        </dgm:presLayoutVars>
      </dgm:prSet>
      <dgm:spPr/>
      <dgm:t>
        <a:bodyPr/>
        <a:lstStyle/>
        <a:p>
          <a:endParaRPr lang="en-US"/>
        </a:p>
      </dgm:t>
    </dgm:pt>
    <dgm:pt modelId="{866DB36C-391D-4776-A030-C4CDF15A3B7F}" type="pres">
      <dgm:prSet presAssocID="{5E000EC9-5B6E-418E-968C-AC9D67871466}" presName="bullet4b" presStyleLbl="node1" presStyleIdx="1" presStyleCnt="4"/>
      <dgm:spPr/>
    </dgm:pt>
    <dgm:pt modelId="{FB283404-257E-4F8B-B057-304A1DF30BB4}" type="pres">
      <dgm:prSet presAssocID="{5E000EC9-5B6E-418E-968C-AC9D67871466}" presName="textBox4b" presStyleLbl="revTx" presStyleIdx="1" presStyleCnt="4">
        <dgm:presLayoutVars>
          <dgm:bulletEnabled val="1"/>
        </dgm:presLayoutVars>
      </dgm:prSet>
      <dgm:spPr/>
      <dgm:t>
        <a:bodyPr/>
        <a:lstStyle/>
        <a:p>
          <a:endParaRPr lang="en-US"/>
        </a:p>
      </dgm:t>
    </dgm:pt>
    <dgm:pt modelId="{7094DF90-231A-40C0-A8CC-1B748798DA95}" type="pres">
      <dgm:prSet presAssocID="{CBD2C3D1-316E-4500-95F3-D859392C8846}" presName="bullet4c" presStyleLbl="node1" presStyleIdx="2" presStyleCnt="4"/>
      <dgm:spPr/>
    </dgm:pt>
    <dgm:pt modelId="{7448FBC5-B7D7-4235-88C5-732D43CBF5D1}" type="pres">
      <dgm:prSet presAssocID="{CBD2C3D1-316E-4500-95F3-D859392C8846}" presName="textBox4c" presStyleLbl="revTx" presStyleIdx="2" presStyleCnt="4">
        <dgm:presLayoutVars>
          <dgm:bulletEnabled val="1"/>
        </dgm:presLayoutVars>
      </dgm:prSet>
      <dgm:spPr/>
      <dgm:t>
        <a:bodyPr/>
        <a:lstStyle/>
        <a:p>
          <a:endParaRPr lang="en-US"/>
        </a:p>
      </dgm:t>
    </dgm:pt>
    <dgm:pt modelId="{4A15E6E1-8CD8-443D-8342-B9D22B916E7F}" type="pres">
      <dgm:prSet presAssocID="{EB66C086-2F1A-4330-8FB0-C336E2C8B0F8}" presName="bullet4d" presStyleLbl="node1" presStyleIdx="3" presStyleCnt="4"/>
      <dgm:spPr/>
    </dgm:pt>
    <dgm:pt modelId="{BA346B9C-FEE0-448A-AAF7-7B299465620F}" type="pres">
      <dgm:prSet presAssocID="{EB66C086-2F1A-4330-8FB0-C336E2C8B0F8}" presName="textBox4d" presStyleLbl="revTx" presStyleIdx="3" presStyleCnt="4" custLinFactX="-10962" custLinFactNeighborX="-100000" custLinFactNeighborY="10851">
        <dgm:presLayoutVars>
          <dgm:bulletEnabled val="1"/>
        </dgm:presLayoutVars>
      </dgm:prSet>
      <dgm:spPr/>
      <dgm:t>
        <a:bodyPr/>
        <a:lstStyle/>
        <a:p>
          <a:endParaRPr lang="en-US"/>
        </a:p>
      </dgm:t>
    </dgm:pt>
  </dgm:ptLst>
  <dgm:cxnLst>
    <dgm:cxn modelId="{EBCC56A1-A73D-4EFF-8B49-BC39401C858D}" srcId="{0C544DFF-0721-48E5-8C2D-1ED46F1F4C52}" destId="{8AEEA328-52B5-45EF-902F-D1F49E28228A}" srcOrd="0" destOrd="0" parTransId="{ECC9E491-DB7B-470A-9A54-EC3AA838036A}" sibTransId="{AC408838-A4DD-4B14-A423-9A99F8A43A7C}"/>
    <dgm:cxn modelId="{B9252809-E0DA-43A2-82C2-715E36D041FB}" type="presOf" srcId="{8AEEA328-52B5-45EF-902F-D1F49E28228A}" destId="{BB073EDE-E049-441B-BCCC-7168DD8D13F9}" srcOrd="0" destOrd="0" presId="urn:microsoft.com/office/officeart/2005/8/layout/arrow2"/>
    <dgm:cxn modelId="{3B8BD162-AE63-4A04-9647-96826DFE23D5}" srcId="{0C544DFF-0721-48E5-8C2D-1ED46F1F4C52}" destId="{CBD2C3D1-316E-4500-95F3-D859392C8846}" srcOrd="2" destOrd="0" parTransId="{0A187958-15B5-4236-934A-C24EF47A102C}" sibTransId="{026DE686-7113-4CDB-8B58-73F7A718830F}"/>
    <dgm:cxn modelId="{9397B2B3-E9C5-4735-A65E-789538D7C8DD}" type="presOf" srcId="{EB66C086-2F1A-4330-8FB0-C336E2C8B0F8}" destId="{BA346B9C-FEE0-448A-AAF7-7B299465620F}" srcOrd="0" destOrd="0" presId="urn:microsoft.com/office/officeart/2005/8/layout/arrow2"/>
    <dgm:cxn modelId="{340ACFDC-9BBB-412E-B43D-D5636D502DB0}" type="presOf" srcId="{5E000EC9-5B6E-418E-968C-AC9D67871466}" destId="{FB283404-257E-4F8B-B057-304A1DF30BB4}" srcOrd="0" destOrd="0" presId="urn:microsoft.com/office/officeart/2005/8/layout/arrow2"/>
    <dgm:cxn modelId="{B259E30A-556F-442F-B8CE-FD2BBB9D53B5}" srcId="{0C544DFF-0721-48E5-8C2D-1ED46F1F4C52}" destId="{5E000EC9-5B6E-418E-968C-AC9D67871466}" srcOrd="1" destOrd="0" parTransId="{9B81A30A-73EE-40BB-A78D-D11DD6C63776}" sibTransId="{DD02EC73-7828-4F1E-84E1-98E4459EB609}"/>
    <dgm:cxn modelId="{5B6C5219-9F86-4616-BE6C-ACD92BD92310}" type="presOf" srcId="{CBD2C3D1-316E-4500-95F3-D859392C8846}" destId="{7448FBC5-B7D7-4235-88C5-732D43CBF5D1}" srcOrd="0" destOrd="0" presId="urn:microsoft.com/office/officeart/2005/8/layout/arrow2"/>
    <dgm:cxn modelId="{303DDD69-73C2-4668-ADC2-EB2E34DB2F35}" type="presOf" srcId="{0C544DFF-0721-48E5-8C2D-1ED46F1F4C52}" destId="{20D3D747-7EE3-45E5-9E52-7403F554919C}" srcOrd="0" destOrd="0" presId="urn:microsoft.com/office/officeart/2005/8/layout/arrow2"/>
    <dgm:cxn modelId="{3C627DCD-224A-4850-8156-63C3C2D9C903}" srcId="{0C544DFF-0721-48E5-8C2D-1ED46F1F4C52}" destId="{EB66C086-2F1A-4330-8FB0-C336E2C8B0F8}" srcOrd="3" destOrd="0" parTransId="{BDD6D010-72DE-43C2-B48B-1C64D4BD995E}" sibTransId="{22D0D7C1-43DA-4552-B207-E39D384603EA}"/>
    <dgm:cxn modelId="{66970871-5C52-42D6-8759-20DB2D0FA2A6}" type="presParOf" srcId="{20D3D747-7EE3-45E5-9E52-7403F554919C}" destId="{FC2F56B4-3B95-43ED-AFA5-96DD4BB84A95}" srcOrd="0" destOrd="0" presId="urn:microsoft.com/office/officeart/2005/8/layout/arrow2"/>
    <dgm:cxn modelId="{79E4BB31-03E7-4F98-8DA7-6170CC6D8DC9}" type="presParOf" srcId="{20D3D747-7EE3-45E5-9E52-7403F554919C}" destId="{00C01E7B-0870-4F65-A08B-0C3B16220DEA}" srcOrd="1" destOrd="0" presId="urn:microsoft.com/office/officeart/2005/8/layout/arrow2"/>
    <dgm:cxn modelId="{E19C217A-4DE3-4C5A-BE41-0848F7379118}" type="presParOf" srcId="{00C01E7B-0870-4F65-A08B-0C3B16220DEA}" destId="{5317F3F8-6F81-4A66-B3C2-127FDE15017F}" srcOrd="0" destOrd="0" presId="urn:microsoft.com/office/officeart/2005/8/layout/arrow2"/>
    <dgm:cxn modelId="{1C4C14D0-147A-4531-AAF2-D95648EDA8C0}" type="presParOf" srcId="{00C01E7B-0870-4F65-A08B-0C3B16220DEA}" destId="{BB073EDE-E049-441B-BCCC-7168DD8D13F9}" srcOrd="1" destOrd="0" presId="urn:microsoft.com/office/officeart/2005/8/layout/arrow2"/>
    <dgm:cxn modelId="{C9E53976-9127-4482-899A-C79FC1247C63}" type="presParOf" srcId="{00C01E7B-0870-4F65-A08B-0C3B16220DEA}" destId="{866DB36C-391D-4776-A030-C4CDF15A3B7F}" srcOrd="2" destOrd="0" presId="urn:microsoft.com/office/officeart/2005/8/layout/arrow2"/>
    <dgm:cxn modelId="{35223B5D-1684-4C5C-B4F4-177A0AAD7E6B}" type="presParOf" srcId="{00C01E7B-0870-4F65-A08B-0C3B16220DEA}" destId="{FB283404-257E-4F8B-B057-304A1DF30BB4}" srcOrd="3" destOrd="0" presId="urn:microsoft.com/office/officeart/2005/8/layout/arrow2"/>
    <dgm:cxn modelId="{9B9616D2-AC49-4016-A57A-3CA3F5B46EB0}" type="presParOf" srcId="{00C01E7B-0870-4F65-A08B-0C3B16220DEA}" destId="{7094DF90-231A-40C0-A8CC-1B748798DA95}" srcOrd="4" destOrd="0" presId="urn:microsoft.com/office/officeart/2005/8/layout/arrow2"/>
    <dgm:cxn modelId="{F7F7DC4D-AA48-4FD4-9515-9154718276B6}" type="presParOf" srcId="{00C01E7B-0870-4F65-A08B-0C3B16220DEA}" destId="{7448FBC5-B7D7-4235-88C5-732D43CBF5D1}" srcOrd="5" destOrd="0" presId="urn:microsoft.com/office/officeart/2005/8/layout/arrow2"/>
    <dgm:cxn modelId="{FAC5AD66-BC63-461A-9CDF-D6BEB45C3F04}" type="presParOf" srcId="{00C01E7B-0870-4F65-A08B-0C3B16220DEA}" destId="{4A15E6E1-8CD8-443D-8342-B9D22B916E7F}" srcOrd="6" destOrd="0" presId="urn:microsoft.com/office/officeart/2005/8/layout/arrow2"/>
    <dgm:cxn modelId="{5A516958-1FFF-4401-80DF-916808CDA5D7}" type="presParOf" srcId="{00C01E7B-0870-4F65-A08B-0C3B16220DEA}" destId="{BA346B9C-FEE0-448A-AAF7-7B299465620F}"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F56B4-3B95-43ED-AFA5-96DD4BB84A95}">
      <dsp:nvSpPr>
        <dsp:cNvPr id="0" name=""/>
        <dsp:cNvSpPr/>
      </dsp:nvSpPr>
      <dsp:spPr>
        <a:xfrm>
          <a:off x="0" y="600078"/>
          <a:ext cx="5760749" cy="3600468"/>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17F3F8-6F81-4A66-B3C2-127FDE15017F}">
      <dsp:nvSpPr>
        <dsp:cNvPr id="0" name=""/>
        <dsp:cNvSpPr/>
      </dsp:nvSpPr>
      <dsp:spPr>
        <a:xfrm>
          <a:off x="567433" y="3277386"/>
          <a:ext cx="132497" cy="132497"/>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073EDE-E049-441B-BCCC-7168DD8D13F9}">
      <dsp:nvSpPr>
        <dsp:cNvPr id="0" name=""/>
        <dsp:cNvSpPr/>
      </dsp:nvSpPr>
      <dsp:spPr>
        <a:xfrm>
          <a:off x="633682" y="3343635"/>
          <a:ext cx="985088" cy="856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208" tIns="0" rIns="0" bIns="0" numCol="1" spcCol="1270" anchor="t" anchorCtr="0">
          <a:noAutofit/>
        </a:bodyPr>
        <a:lstStyle/>
        <a:p>
          <a:pPr lvl="0" algn="l" defTabSz="622300">
            <a:lnSpc>
              <a:spcPct val="90000"/>
            </a:lnSpc>
            <a:spcBef>
              <a:spcPct val="0"/>
            </a:spcBef>
            <a:spcAft>
              <a:spcPct val="35000"/>
            </a:spcAft>
          </a:pPr>
          <a:r>
            <a:rPr lang="en-US" sz="1400" kern="1200" smtClean="0"/>
            <a:t>First used in Europe in the early 1990s</a:t>
          </a:r>
          <a:endParaRPr lang="en-US" sz="1400" kern="1200" dirty="0"/>
        </a:p>
      </dsp:txBody>
      <dsp:txXfrm>
        <a:off x="633682" y="3343635"/>
        <a:ext cx="985088" cy="856911"/>
      </dsp:txXfrm>
    </dsp:sp>
    <dsp:sp modelId="{866DB36C-391D-4776-A030-C4CDF15A3B7F}">
      <dsp:nvSpPr>
        <dsp:cNvPr id="0" name=""/>
        <dsp:cNvSpPr/>
      </dsp:nvSpPr>
      <dsp:spPr>
        <a:xfrm>
          <a:off x="1503555" y="2439917"/>
          <a:ext cx="230429" cy="230429"/>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283404-257E-4F8B-B057-304A1DF30BB4}">
      <dsp:nvSpPr>
        <dsp:cNvPr id="0" name=""/>
        <dsp:cNvSpPr/>
      </dsp:nvSpPr>
      <dsp:spPr>
        <a:xfrm>
          <a:off x="1618770" y="2555132"/>
          <a:ext cx="1209757" cy="1645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00" tIns="0" rIns="0" bIns="0" numCol="1" spcCol="1270" anchor="t" anchorCtr="0">
          <a:noAutofit/>
        </a:bodyPr>
        <a:lstStyle/>
        <a:p>
          <a:pPr lvl="0" algn="l" defTabSz="622300">
            <a:lnSpc>
              <a:spcPct val="90000"/>
            </a:lnSpc>
            <a:spcBef>
              <a:spcPct val="0"/>
            </a:spcBef>
            <a:spcAft>
              <a:spcPct val="35000"/>
            </a:spcAft>
          </a:pPr>
          <a:r>
            <a:rPr lang="en-US" sz="1400" kern="1200" smtClean="0"/>
            <a:t>Introduced to US in 2008 with its first pilot for Louisville Water in Kentucky</a:t>
          </a:r>
          <a:endParaRPr lang="en-US" sz="1400" kern="1200" dirty="0"/>
        </a:p>
      </dsp:txBody>
      <dsp:txXfrm>
        <a:off x="1618770" y="2555132"/>
        <a:ext cx="1209757" cy="1645413"/>
      </dsp:txXfrm>
    </dsp:sp>
    <dsp:sp modelId="{7094DF90-231A-40C0-A8CC-1B748798DA95}">
      <dsp:nvSpPr>
        <dsp:cNvPr id="0" name=""/>
        <dsp:cNvSpPr/>
      </dsp:nvSpPr>
      <dsp:spPr>
        <a:xfrm>
          <a:off x="2698910" y="1822797"/>
          <a:ext cx="305319" cy="305319"/>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48FBC5-B7D7-4235-88C5-732D43CBF5D1}">
      <dsp:nvSpPr>
        <dsp:cNvPr id="0" name=""/>
        <dsp:cNvSpPr/>
      </dsp:nvSpPr>
      <dsp:spPr>
        <a:xfrm>
          <a:off x="2851570" y="1975457"/>
          <a:ext cx="1209757" cy="22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783" tIns="0" rIns="0" bIns="0" numCol="1" spcCol="1270" anchor="t" anchorCtr="0">
          <a:noAutofit/>
        </a:bodyPr>
        <a:lstStyle/>
        <a:p>
          <a:pPr lvl="0" algn="l" defTabSz="622300">
            <a:lnSpc>
              <a:spcPct val="90000"/>
            </a:lnSpc>
            <a:spcBef>
              <a:spcPct val="0"/>
            </a:spcBef>
            <a:spcAft>
              <a:spcPct val="35000"/>
            </a:spcAft>
          </a:pPr>
          <a:endParaRPr lang="en-US" sz="1400" kern="1200" dirty="0"/>
        </a:p>
      </dsp:txBody>
      <dsp:txXfrm>
        <a:off x="2851570" y="1975457"/>
        <a:ext cx="1209757" cy="2225089"/>
      </dsp:txXfrm>
    </dsp:sp>
    <dsp:sp modelId="{4A15E6E1-8CD8-443D-8342-B9D22B916E7F}">
      <dsp:nvSpPr>
        <dsp:cNvPr id="0" name=""/>
        <dsp:cNvSpPr/>
      </dsp:nvSpPr>
      <dsp:spPr>
        <a:xfrm>
          <a:off x="4000840" y="1414504"/>
          <a:ext cx="409013" cy="409013"/>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346B9C-FEE0-448A-AAF7-7B299465620F}">
      <dsp:nvSpPr>
        <dsp:cNvPr id="0" name=""/>
        <dsp:cNvSpPr/>
      </dsp:nvSpPr>
      <dsp:spPr>
        <a:xfrm>
          <a:off x="2862975" y="1899133"/>
          <a:ext cx="1209757" cy="2581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728" tIns="0" rIns="0" bIns="0" numCol="1" spcCol="1270" anchor="t" anchorCtr="0">
          <a:noAutofit/>
        </a:bodyPr>
        <a:lstStyle/>
        <a:p>
          <a:pPr lvl="0" algn="l" defTabSz="622300">
            <a:lnSpc>
              <a:spcPct val="90000"/>
            </a:lnSpc>
            <a:spcBef>
              <a:spcPct val="0"/>
            </a:spcBef>
            <a:spcAft>
              <a:spcPct val="35000"/>
            </a:spcAft>
          </a:pPr>
          <a:r>
            <a:rPr lang="en-US" sz="1400" kern="1200" dirty="0"/>
            <a:t>By 2017, US engineers recognizing the validity of Neofit for LSLs</a:t>
          </a:r>
        </a:p>
      </dsp:txBody>
      <dsp:txXfrm>
        <a:off x="2862975" y="1899133"/>
        <a:ext cx="1209757" cy="258153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F63F5BB7-A4C2-40EC-A492-884941DC7CB9}" type="datetimeFigureOut">
              <a:rPr lang="en-US" smtClean="0"/>
              <a:t>6/4/2019</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9B8EDDC8-6001-4D30-98ED-10171DA27CE8}" type="slidenum">
              <a:rPr lang="en-US" smtClean="0"/>
              <a:t>‹#›</a:t>
            </a:fld>
            <a:endParaRPr lang="en-US"/>
          </a:p>
        </p:txBody>
      </p:sp>
    </p:spTree>
    <p:extLst>
      <p:ext uri="{BB962C8B-B14F-4D97-AF65-F5344CB8AC3E}">
        <p14:creationId xmlns:p14="http://schemas.microsoft.com/office/powerpoint/2010/main" val="7890899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64001511-83F5-411A-921C-19F8B24B9C72}" type="datetimeFigureOut">
              <a:rPr lang="en-US" smtClean="0"/>
              <a:t>6/4/2019</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E466A4D0-896A-4A3E-931C-98F26E8EF42F}" type="slidenum">
              <a:rPr lang="en-US" smtClean="0"/>
              <a:t>‹#›</a:t>
            </a:fld>
            <a:endParaRPr lang="en-US" dirty="0"/>
          </a:p>
        </p:txBody>
      </p:sp>
    </p:spTree>
    <p:extLst>
      <p:ext uri="{BB962C8B-B14F-4D97-AF65-F5344CB8AC3E}">
        <p14:creationId xmlns:p14="http://schemas.microsoft.com/office/powerpoint/2010/main" val="13107907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6A4D0-896A-4A3E-931C-98F26E8EF42F}" type="slidenum">
              <a:rPr lang="en-US" smtClean="0"/>
              <a:t>1</a:t>
            </a:fld>
            <a:endParaRPr lang="en-US" dirty="0"/>
          </a:p>
        </p:txBody>
      </p:sp>
    </p:spTree>
    <p:extLst>
      <p:ext uri="{BB962C8B-B14F-4D97-AF65-F5344CB8AC3E}">
        <p14:creationId xmlns:p14="http://schemas.microsoft.com/office/powerpoint/2010/main" val="3095695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30</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31</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32</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33</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34</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35</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36</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39</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40</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41</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12</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15</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17</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20</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22</a:t>
            </a:fld>
            <a:endParaRPr lang="en-US" dirty="0"/>
          </a:p>
        </p:txBody>
      </p:sp>
    </p:spTree>
    <p:extLst>
      <p:ext uri="{BB962C8B-B14F-4D97-AF65-F5344CB8AC3E}">
        <p14:creationId xmlns:p14="http://schemas.microsoft.com/office/powerpoint/2010/main" val="381050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23</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24</a:t>
            </a:fld>
            <a:endParaRPr lang="en-US" dirty="0"/>
          </a:p>
        </p:txBody>
      </p:sp>
    </p:spTree>
    <p:extLst>
      <p:ext uri="{BB962C8B-B14F-4D97-AF65-F5344CB8AC3E}">
        <p14:creationId xmlns:p14="http://schemas.microsoft.com/office/powerpoint/2010/main" val="186247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66A4D0-896A-4A3E-931C-98F26E8EF42F}" type="slidenum">
              <a:rPr lang="en-US" smtClean="0"/>
              <a:t>25</a:t>
            </a:fld>
            <a:endParaRPr lang="en-US" dirty="0"/>
          </a:p>
        </p:txBody>
      </p:sp>
    </p:spTree>
    <p:extLst>
      <p:ext uri="{BB962C8B-B14F-4D97-AF65-F5344CB8AC3E}">
        <p14:creationId xmlns:p14="http://schemas.microsoft.com/office/powerpoint/2010/main" val="958612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010C0F-8920-4F9D-9C29-757BEB335F0D}" type="datetime1">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3657600" y="6558730"/>
            <a:ext cx="1828800" cy="365125"/>
          </a:xfrm>
        </p:spPr>
        <p:txBody>
          <a:bodyPr/>
          <a:lstStyle/>
          <a:p>
            <a:fld id="{A09380D0-DBF4-445D-B933-FF0CF90DC860}" type="slidenum">
              <a:rPr lang="en-US" smtClean="0"/>
              <a:t>‹#›</a:t>
            </a:fld>
            <a:endParaRPr lang="en-US"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B9F327-31EF-48C5-82DC-4ABD17EDEE34}" type="datetime1">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4013F5-48F2-4A40-925A-8626855216DB}" type="datetime1">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539C4B2-1FB8-48A6-85E2-1630EBCDE786}" type="datetime1">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3657600" y="6520325"/>
            <a:ext cx="1828800" cy="365125"/>
          </a:xfrm>
        </p:spPr>
        <p:txBody>
          <a:bodyPr/>
          <a:lstStyle>
            <a:lvl1pPr>
              <a:defRPr>
                <a:solidFill>
                  <a:schemeClr val="bg2"/>
                </a:solidFill>
              </a:defRPr>
            </a:lvl1pPr>
          </a:lstStyle>
          <a:p>
            <a:fld id="{A09380D0-DBF4-445D-B933-FF0CF90DC860}" type="slidenum">
              <a:rPr lang="en-US" smtClean="0"/>
              <a:pPr/>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B06551-5943-4481-ACAC-1B4F26392055}" type="datetime1">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3657600" y="6558730"/>
            <a:ext cx="1828800" cy="365125"/>
          </a:xfrm>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B18835-75ED-47A6-8ECC-AD871F56EDDC}" type="datetime1">
              <a:rPr lang="en-US" smtClean="0"/>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3657600" y="6558730"/>
            <a:ext cx="1828800" cy="365125"/>
          </a:xfrm>
        </p:spPr>
        <p:txBody>
          <a:bodyPr/>
          <a:lstStyle/>
          <a:p>
            <a:fld id="{A09380D0-DBF4-445D-B933-FF0CF90DC860}"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62F796-42DF-4D2C-8F51-452F4205BB80}" type="datetime1">
              <a:rPr lang="en-US" smtClean="0"/>
              <a:t>6/4/2019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3657600" y="6520325"/>
            <a:ext cx="1828800" cy="365125"/>
          </a:xfrm>
        </p:spPr>
        <p:txBody>
          <a:bodyPr/>
          <a:lstStyle/>
          <a:p>
            <a:fld id="{A09380D0-DBF4-445D-B933-FF0CF90DC860}"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9A88F5-B5B9-4223-99BA-560075CD1FCF}" type="datetime1">
              <a:rPr lang="en-US" smtClean="0"/>
              <a:t>6/4/2019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F15D9-E82A-4AF8-953D-C19357030241}" type="datetime1">
              <a:rPr lang="en-US" smtClean="0"/>
              <a:t>6/4/2019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68420E-C4BC-4F26-9DE1-084E3BDF3F03}" type="datetime1">
              <a:rPr lang="en-US" smtClean="0"/>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9380D0-DBF4-445D-B933-FF0CF90DC860}"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77CAA-9553-4887-820C-D61505B65ED3}" type="datetime1">
              <a:rPr lang="en-US" smtClean="0"/>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9380D0-DBF4-445D-B933-FF0CF90DC860}" type="slidenum">
              <a:rPr lang="en-US" smtClean="0"/>
              <a:t>‹#›</a:t>
            </a:fld>
            <a:endParaRPr lang="en-US"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colorTemperature colorTemp="10250"/>
                    </a14:imgEffect>
                    <a14:imgEffect>
                      <a14:saturation sat="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840A36F3-A204-4BE2-BCB9-93CC8E164A04}" type="datetime1">
              <a:rPr lang="en-US" smtClean="0"/>
              <a:t>6/4/2019</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657600" y="6558730"/>
            <a:ext cx="1828800" cy="365125"/>
          </a:xfrm>
          <a:prstGeom prst="rect">
            <a:avLst/>
          </a:prstGeom>
        </p:spPr>
        <p:txBody>
          <a:bodyPr vert="horz" lIns="91440" tIns="45720" rIns="91440" bIns="45720" rtlCol="0" anchor="ctr"/>
          <a:lstStyle>
            <a:lvl1pPr algn="ctr">
              <a:defRPr sz="1200" b="1">
                <a:solidFill>
                  <a:schemeClr val="bg2"/>
                </a:solidFill>
              </a:defRPr>
            </a:lvl1pPr>
          </a:lstStyle>
          <a:p>
            <a:fld id="{A09380D0-DBF4-445D-B933-FF0CF90DC86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advTm="28000"/>
    </mc:Choice>
    <mc:Fallback xmlns="">
      <p:transition advTm="28000"/>
    </mc:Fallback>
  </mc:AlternateContent>
  <p:timing>
    <p:tnLst>
      <p:par>
        <p:cTn id="1" dur="indefinite" restart="never" nodeType="tmRoot"/>
      </p:par>
    </p:tnLst>
  </p:timing>
  <p:hf sldNum="0"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jpeg"/><Relationship Id="rId1" Type="http://schemas.openxmlformats.org/officeDocument/2006/relationships/slideLayout" Target="../slideLayouts/slideLayout5.xml"/><Relationship Id="rId5" Type="http://schemas.microsoft.com/office/2007/relationships/hdphoto" Target="../media/hdphoto11.wdp"/><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12.wdp"/><Relationship Id="rId5" Type="http://schemas.openxmlformats.org/officeDocument/2006/relationships/image" Target="../media/image45.jpe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6.jpeg"/><Relationship Id="rId3" Type="http://schemas.openxmlformats.org/officeDocument/2006/relationships/image" Target="../media/image49.jpeg"/><Relationship Id="rId7" Type="http://schemas.microsoft.com/office/2007/relationships/hdphoto" Target="../media/hdphoto13.wdp"/><Relationship Id="rId12" Type="http://schemas.openxmlformats.org/officeDocument/2006/relationships/image" Target="../media/image55.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2.jpeg"/><Relationship Id="rId11" Type="http://schemas.microsoft.com/office/2007/relationships/hdphoto" Target="../media/hdphoto15.wdp"/><Relationship Id="rId5" Type="http://schemas.openxmlformats.org/officeDocument/2006/relationships/image" Target="../media/image51.jpg"/><Relationship Id="rId10" Type="http://schemas.openxmlformats.org/officeDocument/2006/relationships/image" Target="../media/image54.jpeg"/><Relationship Id="rId4" Type="http://schemas.openxmlformats.org/officeDocument/2006/relationships/image" Target="../media/image50.jpg"/><Relationship Id="rId9" Type="http://schemas.microsoft.com/office/2007/relationships/hdphoto" Target="../media/hdphoto14.wdp"/><Relationship Id="rId14" Type="http://schemas.microsoft.com/office/2007/relationships/hdphoto" Target="../media/hdphoto16.wdp"/></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18.wdp"/><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microsoft.com/office/2007/relationships/hdphoto" Target="../media/hdphoto17.wdp"/><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18.wdp"/><Relationship Id="rId5" Type="http://schemas.openxmlformats.org/officeDocument/2006/relationships/image" Target="../media/image58.png"/><Relationship Id="rId4" Type="http://schemas.microsoft.com/office/2007/relationships/hdphoto" Target="../media/hdphoto17.wdp"/><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openxmlformats.org/officeDocument/2006/relationships/image" Target="../media/image6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0.jpeg"/><Relationship Id="rId5" Type="http://schemas.openxmlformats.org/officeDocument/2006/relationships/image" Target="../media/image65.jpeg"/><Relationship Id="rId10" Type="http://schemas.openxmlformats.org/officeDocument/2006/relationships/image" Target="../media/image69.jpeg"/><Relationship Id="rId4" Type="http://schemas.microsoft.com/office/2007/relationships/hdphoto" Target="../media/hdphoto19.wdp"/><Relationship Id="rId9" Type="http://schemas.microsoft.com/office/2007/relationships/hdphoto" Target="../media/hdphoto20.wdp"/></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27.wdp"/><Relationship Id="rId3" Type="http://schemas.microsoft.com/office/2007/relationships/hdphoto" Target="../media/hdphoto22.wdp"/><Relationship Id="rId7" Type="http://schemas.microsoft.com/office/2007/relationships/hdphoto" Target="../media/hdphoto24.wdp"/><Relationship Id="rId12"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6.png"/><Relationship Id="rId11" Type="http://schemas.microsoft.com/office/2007/relationships/hdphoto" Target="../media/hdphoto26.wdp"/><Relationship Id="rId5" Type="http://schemas.microsoft.com/office/2007/relationships/hdphoto" Target="../media/hdphoto23.wdp"/><Relationship Id="rId10" Type="http://schemas.openxmlformats.org/officeDocument/2006/relationships/image" Target="../media/image78.png"/><Relationship Id="rId4" Type="http://schemas.openxmlformats.org/officeDocument/2006/relationships/image" Target="../media/image75.png"/><Relationship Id="rId9" Type="http://schemas.microsoft.com/office/2007/relationships/hdphoto" Target="../media/hdphoto25.wdp"/></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87.JP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95.jpeg"/><Relationship Id="rId4" Type="http://schemas.openxmlformats.org/officeDocument/2006/relationships/image" Target="../media/image94.jpeg"/></Relationships>
</file>

<file path=ppt/slides/_rels/slide33.xml.rels><?xml version="1.0" encoding="UTF-8" standalone="yes"?>
<Relationships xmlns="http://schemas.openxmlformats.org/package/2006/relationships"><Relationship Id="rId3" Type="http://schemas.openxmlformats.org/officeDocument/2006/relationships/image" Target="../media/image96.jpg"/><Relationship Id="rId7" Type="http://schemas.microsoft.com/office/2007/relationships/hdphoto" Target="../media/hdphoto28.wd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01.jp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xml"/><Relationship Id="rId5" Type="http://schemas.openxmlformats.org/officeDocument/2006/relationships/image" Target="../media/image105.jpeg"/><Relationship Id="rId4" Type="http://schemas.openxmlformats.org/officeDocument/2006/relationships/image" Target="../media/image104.jpeg"/></Relationships>
</file>

<file path=ppt/slides/_rels/slide3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8.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microsoft.com/office/2007/relationships/hdphoto" Target="../media/hdphoto29.wdp"/><Relationship Id="rId5" Type="http://schemas.openxmlformats.org/officeDocument/2006/relationships/image" Target="../media/image107.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08.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microsoft.com/office/2007/relationships/hdphoto" Target="../media/hdphoto29.wdp"/><Relationship Id="rId5" Type="http://schemas.openxmlformats.org/officeDocument/2006/relationships/image" Target="../media/image107.png"/><Relationship Id="rId4" Type="http://schemas.microsoft.com/office/2007/relationships/hdphoto" Target="../media/hdphoto30.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jpeg"/><Relationship Id="rId1" Type="http://schemas.openxmlformats.org/officeDocument/2006/relationships/slideLayout" Target="../slideLayouts/slideLayout5.xml"/><Relationship Id="rId5" Type="http://schemas.microsoft.com/office/2007/relationships/hdphoto" Target="../media/hdphoto9.wdp"/><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artisticPaintStrokes intensity="3"/>
                    </a14:imgEffect>
                    <a14:imgEffect>
                      <a14:sharpenSoften amount="50000"/>
                    </a14:imgEffect>
                    <a14:imgEffect>
                      <a14:colorTemperature colorTemp="5050"/>
                    </a14:imgEffect>
                    <a14:imgEffect>
                      <a14:saturation sat="0"/>
                    </a14:imgEffect>
                    <a14:imgEffect>
                      <a14:brightnessContrast bright="-2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SERVER\OfficeFiles\1 Sales Dept\Flow-Liner Sales\Equipment Pictures 2014\Neofit\Pipe and Fittings\Neofit Lined Pip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7450"/>
            <a:ext cx="9144000" cy="687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30279" y="241384"/>
            <a:ext cx="9571383" cy="4186146"/>
          </a:xfrm>
        </p:spPr>
        <p:txBody>
          <a:bodyPr/>
          <a:lstStyle/>
          <a:p>
            <a:pPr marL="182880" indent="0" algn="ctr">
              <a:buNone/>
            </a:pPr>
            <a:r>
              <a:rPr lang="en-US" sz="6000" dirty="0" smtClean="0">
                <a:ln w="10541" cmpd="sng">
                  <a:solidFill>
                    <a:schemeClr val="accent1">
                      <a:shade val="88000"/>
                      <a:satMod val="110000"/>
                    </a:schemeClr>
                  </a:solidFill>
                  <a:prstDash val="solid"/>
                </a:ln>
                <a:solidFill>
                  <a:schemeClr val="bg1"/>
                </a:solidFill>
                <a:effectLst/>
              </a:rPr>
              <a:t>Neofit</a:t>
            </a:r>
            <a:r>
              <a:rPr lang="en-US" sz="6000" baseline="30000" dirty="0">
                <a:ln w="10541" cmpd="sng">
                  <a:solidFill>
                    <a:schemeClr val="accent1">
                      <a:shade val="88000"/>
                      <a:satMod val="110000"/>
                    </a:schemeClr>
                  </a:solidFill>
                  <a:prstDash val="solid"/>
                </a:ln>
                <a:solidFill>
                  <a:schemeClr val="bg1"/>
                </a:solidFill>
                <a:effectLst/>
              </a:rPr>
              <a:t>®</a:t>
            </a:r>
            <a:r>
              <a:rPr lang="en-US" sz="6000" dirty="0">
                <a:ln w="10541" cmpd="sng">
                  <a:solidFill>
                    <a:schemeClr val="accent1">
                      <a:shade val="88000"/>
                      <a:satMod val="110000"/>
                    </a:schemeClr>
                  </a:solidFill>
                  <a:prstDash val="solid"/>
                </a:ln>
                <a:solidFill>
                  <a:schemeClr val="bg1"/>
                </a:solidFill>
                <a:effectLst/>
              </a:rPr>
              <a:t>+</a:t>
            </a:r>
            <a:r>
              <a:rPr lang="en-US" sz="6000" dirty="0" smtClean="0">
                <a:ln w="10541" cmpd="sng">
                  <a:solidFill>
                    <a:schemeClr val="accent1">
                      <a:shade val="88000"/>
                      <a:satMod val="110000"/>
                    </a:schemeClr>
                  </a:solidFill>
                  <a:prstDash val="solid"/>
                </a:ln>
                <a:solidFill>
                  <a:schemeClr val="bg1"/>
                </a:solidFill>
                <a:effectLst/>
              </a:rPr>
              <a:t>Plus</a:t>
            </a:r>
            <a:r>
              <a:rPr lang="en-US" sz="6000" smtClean="0">
                <a:ln w="10541" cmpd="sng">
                  <a:solidFill>
                    <a:schemeClr val="accent1">
                      <a:shade val="88000"/>
                      <a:satMod val="110000"/>
                    </a:schemeClr>
                  </a:solidFill>
                  <a:prstDash val="solid"/>
                </a:ln>
                <a:solidFill>
                  <a:schemeClr val="bg1"/>
                </a:solidFill>
                <a:effectLst/>
              </a:rPr>
              <a:t/>
            </a:r>
            <a:br>
              <a:rPr lang="en-US" sz="6000" smtClean="0">
                <a:ln w="10541" cmpd="sng">
                  <a:solidFill>
                    <a:schemeClr val="accent1">
                      <a:shade val="88000"/>
                      <a:satMod val="110000"/>
                    </a:schemeClr>
                  </a:solidFill>
                  <a:prstDash val="solid"/>
                </a:ln>
                <a:solidFill>
                  <a:schemeClr val="bg1"/>
                </a:solidFill>
                <a:effectLst/>
              </a:rPr>
            </a:br>
            <a:r>
              <a:rPr lang="en-US" sz="2800">
                <a:ln w="10541" cmpd="sng">
                  <a:solidFill>
                    <a:schemeClr val="accent1">
                      <a:shade val="88000"/>
                      <a:satMod val="110000"/>
                    </a:schemeClr>
                  </a:solidFill>
                  <a:prstDash val="solid"/>
                </a:ln>
                <a:solidFill>
                  <a:schemeClr val="bg1"/>
                </a:solidFill>
                <a:effectLst/>
              </a:rPr>
              <a:t/>
            </a:r>
            <a:br>
              <a:rPr lang="en-US" sz="2800">
                <a:ln w="10541" cmpd="sng">
                  <a:solidFill>
                    <a:schemeClr val="accent1">
                      <a:shade val="88000"/>
                      <a:satMod val="110000"/>
                    </a:schemeClr>
                  </a:solidFill>
                  <a:prstDash val="solid"/>
                </a:ln>
                <a:solidFill>
                  <a:schemeClr val="bg1"/>
                </a:solidFill>
                <a:effectLst/>
              </a:rPr>
            </a:br>
            <a:r>
              <a:rPr lang="en-US" sz="3200" smtClean="0">
                <a:ln w="10541" cmpd="sng">
                  <a:solidFill>
                    <a:schemeClr val="accent1">
                      <a:shade val="88000"/>
                      <a:satMod val="110000"/>
                    </a:schemeClr>
                  </a:solidFill>
                  <a:prstDash val="solid"/>
                </a:ln>
                <a:solidFill>
                  <a:schemeClr val="bg1"/>
                </a:solidFill>
                <a:effectLst/>
              </a:rPr>
              <a:t>Potable </a:t>
            </a:r>
            <a:r>
              <a:rPr lang="en-US" sz="3200" dirty="0">
                <a:ln w="10541" cmpd="sng">
                  <a:solidFill>
                    <a:schemeClr val="accent1">
                      <a:shade val="88000"/>
                      <a:satMod val="110000"/>
                    </a:schemeClr>
                  </a:solidFill>
                  <a:prstDash val="solid"/>
                </a:ln>
                <a:solidFill>
                  <a:schemeClr val="bg1"/>
                </a:solidFill>
                <a:effectLst/>
              </a:rPr>
              <a:t>Water Service Lining </a:t>
            </a:r>
            <a:r>
              <a:rPr lang="en-US" sz="3200" dirty="0" smtClean="0">
                <a:ln w="10541" cmpd="sng">
                  <a:solidFill>
                    <a:schemeClr val="accent1">
                      <a:shade val="88000"/>
                      <a:satMod val="110000"/>
                    </a:schemeClr>
                  </a:solidFill>
                  <a:prstDash val="solid"/>
                </a:ln>
                <a:solidFill>
                  <a:schemeClr val="bg1"/>
                </a:solidFill>
                <a:effectLst/>
              </a:rPr>
              <a:t>System</a:t>
            </a:r>
            <a:br>
              <a:rPr lang="en-US" sz="3200" dirty="0" smtClean="0">
                <a:ln w="10541" cmpd="sng">
                  <a:solidFill>
                    <a:schemeClr val="accent1">
                      <a:shade val="88000"/>
                      <a:satMod val="110000"/>
                    </a:schemeClr>
                  </a:solidFill>
                  <a:prstDash val="solid"/>
                </a:ln>
                <a:solidFill>
                  <a:schemeClr val="bg1"/>
                </a:solidFill>
                <a:effectLst/>
              </a:rPr>
            </a:br>
            <a:r>
              <a:rPr lang="en-US" sz="3200" dirty="0">
                <a:ln w="10541" cmpd="sng">
                  <a:solidFill>
                    <a:schemeClr val="accent1">
                      <a:shade val="88000"/>
                      <a:satMod val="110000"/>
                    </a:schemeClr>
                  </a:solidFill>
                  <a:prstDash val="solid"/>
                </a:ln>
                <a:solidFill>
                  <a:schemeClr val="bg1"/>
                </a:solidFill>
                <a:effectLst/>
              </a:rPr>
              <a:t/>
            </a:r>
            <a:br>
              <a:rPr lang="en-US" sz="3200" dirty="0">
                <a:ln w="10541" cmpd="sng">
                  <a:solidFill>
                    <a:schemeClr val="accent1">
                      <a:shade val="88000"/>
                      <a:satMod val="110000"/>
                    </a:schemeClr>
                  </a:solidFill>
                  <a:prstDash val="solid"/>
                </a:ln>
                <a:solidFill>
                  <a:schemeClr val="bg1"/>
                </a:solidFill>
                <a:effectLst/>
              </a:rPr>
            </a:br>
            <a:r>
              <a:rPr lang="en-US" sz="3200" dirty="0" smtClean="0">
                <a:ln w="10541" cmpd="sng">
                  <a:solidFill>
                    <a:schemeClr val="accent1">
                      <a:shade val="88000"/>
                      <a:satMod val="110000"/>
                    </a:schemeClr>
                  </a:solidFill>
                  <a:prstDash val="solid"/>
                </a:ln>
                <a:solidFill>
                  <a:schemeClr val="bg1"/>
                </a:solidFill>
                <a:effectLst/>
              </a:rPr>
              <a:t/>
            </a:r>
            <a:br>
              <a:rPr lang="en-US" sz="3200" dirty="0" smtClean="0">
                <a:ln w="10541" cmpd="sng">
                  <a:solidFill>
                    <a:schemeClr val="accent1">
                      <a:shade val="88000"/>
                      <a:satMod val="110000"/>
                    </a:schemeClr>
                  </a:solidFill>
                  <a:prstDash val="solid"/>
                </a:ln>
                <a:solidFill>
                  <a:schemeClr val="bg1"/>
                </a:solidFill>
                <a:effectLst/>
              </a:rPr>
            </a:br>
            <a:endParaRPr lang="en-US" sz="2400" dirty="0">
              <a:ln w="10541" cmpd="sng">
                <a:solidFill>
                  <a:schemeClr val="accent1">
                    <a:shade val="88000"/>
                    <a:satMod val="110000"/>
                  </a:schemeClr>
                </a:solidFill>
                <a:prstDash val="solid"/>
              </a:ln>
              <a:solidFill>
                <a:schemeClr val="bg1"/>
              </a:solidFill>
              <a:effectLst/>
            </a:endParaRPr>
          </a:p>
        </p:txBody>
      </p:sp>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94762" l="1928" r="96386">
                        <a14:foregroundMark x1="62169" y1="30952" x2="70120" y2="52857"/>
                        <a14:foregroundMark x1="66265" y1="55714" x2="68916" y2="61905"/>
                        <a14:foregroundMark x1="76627" y1="52857" x2="82169" y2="52857"/>
                        <a14:foregroundMark x1="86506" y1="45238" x2="86506" y2="64286"/>
                        <a14:foregroundMark x1="94458" y1="39524" x2="94458" y2="39524"/>
                        <a14:foregroundMark x1="70843" y1="48571" x2="69880" y2="56190"/>
                        <a14:foregroundMark x1="73976" y1="45238" x2="73253" y2="49524"/>
                      </a14:backgroundRemoval>
                    </a14:imgEffect>
                  </a14:imgLayer>
                </a14:imgProps>
              </a:ext>
              <a:ext uri="{28A0092B-C50C-407E-A947-70E740481C1C}">
                <a14:useLocalDpi xmlns:a14="http://schemas.microsoft.com/office/drawing/2010/main" val="0"/>
              </a:ext>
            </a:extLst>
          </a:blip>
          <a:stretch>
            <a:fillRect/>
          </a:stretch>
        </p:blipFill>
        <p:spPr>
          <a:xfrm>
            <a:off x="4998120" y="5877972"/>
            <a:ext cx="1839775" cy="930668"/>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23993" b="19374"/>
          <a:stretch/>
        </p:blipFill>
        <p:spPr>
          <a:xfrm>
            <a:off x="6794822" y="5812944"/>
            <a:ext cx="2270563" cy="9188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72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5855" y="241385"/>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What is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a:t>
            </a:r>
            <a:endParaRPr lang="en-US" sz="1050" dirty="0">
              <a:solidFill>
                <a:schemeClr val="accent4">
                  <a:lumMod val="50000"/>
                </a:schemeClr>
              </a:solidFill>
            </a:endParaRPr>
          </a:p>
        </p:txBody>
      </p:sp>
      <p:sp>
        <p:nvSpPr>
          <p:cNvPr id="8" name="Content Placeholder 4"/>
          <p:cNvSpPr>
            <a:spLocks noGrp="1"/>
          </p:cNvSpPr>
          <p:nvPr>
            <p:ph sz="quarter" idx="13"/>
          </p:nvPr>
        </p:nvSpPr>
        <p:spPr>
          <a:xfrm>
            <a:off x="270640" y="533773"/>
            <a:ext cx="8449100" cy="6044438"/>
          </a:xfrm>
        </p:spPr>
        <p:txBody>
          <a:bodyPr>
            <a:normAutofit/>
          </a:bodyPr>
          <a:lstStyle/>
          <a:p>
            <a:pPr marL="45720" indent="0" algn="ctr">
              <a:buNone/>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PET</a:t>
            </a:r>
          </a:p>
          <a:p>
            <a:r>
              <a:rPr lang="en-US" sz="1800" dirty="0" smtClean="0"/>
              <a:t>Chemical concerns</a:t>
            </a:r>
          </a:p>
          <a:p>
            <a:pPr lvl="1"/>
            <a:r>
              <a:rPr lang="en-US" sz="1500" b="1" dirty="0" smtClean="0"/>
              <a:t>NSF </a:t>
            </a:r>
            <a:r>
              <a:rPr lang="en-US" sz="1500" b="1" dirty="0"/>
              <a:t>61 </a:t>
            </a:r>
            <a:r>
              <a:rPr lang="en-US" sz="1500" dirty="0"/>
              <a:t>testing covers all products with drinking water contact from source to tap, and determines what contaminants may migrate or leach from your product into drinking water. It also confirms if they are below the maximum levels allowed to be considered safe.</a:t>
            </a:r>
          </a:p>
          <a:p>
            <a:pPr lvl="1"/>
            <a:r>
              <a:rPr lang="en-US" sz="1500" b="1" dirty="0" smtClean="0"/>
              <a:t>VOCs</a:t>
            </a:r>
            <a:r>
              <a:rPr lang="en-US" sz="1500" dirty="0" smtClean="0"/>
              <a:t> – Volatile Organic Compounds are </a:t>
            </a:r>
            <a:r>
              <a:rPr lang="en-US" sz="1500" dirty="0"/>
              <a:t>no issue for virgin PET, and the NSF certifications proves </a:t>
            </a:r>
            <a:r>
              <a:rPr lang="en-US" sz="1500" dirty="0" smtClean="0"/>
              <a:t>it. VOC contamination is top of the list for NSF testing, along with BPA.</a:t>
            </a:r>
          </a:p>
          <a:p>
            <a:pPr lvl="1"/>
            <a:r>
              <a:rPr lang="en-US" sz="1500" b="1" dirty="0" smtClean="0"/>
              <a:t>Chlorine</a:t>
            </a:r>
            <a:r>
              <a:rPr lang="en-US" sz="1500" dirty="0" smtClean="0"/>
              <a:t> - Residual </a:t>
            </a:r>
            <a:r>
              <a:rPr lang="en-US" sz="1500" dirty="0"/>
              <a:t>Free Chlorine &amp; Free Chlorine Demand – Decreased with each </a:t>
            </a:r>
            <a:r>
              <a:rPr lang="en-US" sz="1500" dirty="0" smtClean="0"/>
              <a:t>exposure, according the Water Research Foundation</a:t>
            </a:r>
            <a:endParaRPr lang="en-US" sz="1500" dirty="0"/>
          </a:p>
          <a:p>
            <a:pPr lvl="2"/>
            <a:r>
              <a:rPr lang="en-US" sz="1300" dirty="0"/>
              <a:t>Unlike coating technologies, there is minimal chlorine demand- Better than replacement</a:t>
            </a:r>
            <a:r>
              <a:rPr lang="en-US" sz="1300" dirty="0" smtClean="0"/>
              <a:t>! “</a:t>
            </a:r>
            <a:r>
              <a:rPr lang="en-US" sz="1300" i="1" dirty="0"/>
              <a:t>The chlorine demand exerted by the PET liners in this study was much lower than that observed in the control pipe sections” </a:t>
            </a:r>
            <a:r>
              <a:rPr lang="en-US" sz="1300" dirty="0"/>
              <a:t>(</a:t>
            </a:r>
            <a:r>
              <a:rPr lang="en-US" sz="1300" dirty="0" smtClean="0"/>
              <a:t>WRF)</a:t>
            </a:r>
            <a:endParaRPr lang="en-US" sz="1300" dirty="0"/>
          </a:p>
          <a:p>
            <a:pPr lvl="1"/>
            <a:r>
              <a:rPr lang="en-US" sz="1500" b="1" dirty="0"/>
              <a:t>Plastic </a:t>
            </a:r>
            <a:r>
              <a:rPr lang="en-US" sz="1500" b="1" dirty="0" smtClean="0"/>
              <a:t>Leachates – </a:t>
            </a:r>
            <a:r>
              <a:rPr lang="en-US" sz="1500" dirty="0"/>
              <a:t>The concern with leachate is widely credited to recycled PET. Virgin PET has minimal risks of leachates. Specific leachates addressed were phthalate esters and phthalic acids; none were detected in any of the three fill-dump extractions done in the WRF report. In investigating further under extreme conditions, “</a:t>
            </a:r>
            <a:r>
              <a:rPr lang="en-US" sz="1500" i="1" dirty="0"/>
              <a:t>pieces of the liner were extracted with a 50:50 mixture of hexane and chloroform, with acetonitrile, and with a 10:90 mixture of methanol and water (10:90). These extractions also yielded no detection of phthalate esters or phthalic acids. The lack of leaching is likely attributable to the purity of the PET used in the liners.”</a:t>
            </a:r>
            <a:r>
              <a:rPr lang="en-US" sz="1500" dirty="0"/>
              <a:t>(</a:t>
            </a:r>
            <a:r>
              <a:rPr lang="en-US" sz="1500" dirty="0" smtClean="0"/>
              <a:t>WRF) </a:t>
            </a:r>
            <a:endParaRPr lang="en-US" sz="1500" dirty="0"/>
          </a:p>
        </p:txBody>
      </p:sp>
    </p:spTree>
    <p:extLst>
      <p:ext uri="{BB962C8B-B14F-4D97-AF65-F5344CB8AC3E}">
        <p14:creationId xmlns:p14="http://schemas.microsoft.com/office/powerpoint/2010/main" val="2108721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5855" y="241385"/>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Progression</a:t>
            </a:r>
            <a:endParaRPr lang="en-US" sz="1050" dirty="0">
              <a:solidFill>
                <a:schemeClr val="accent4">
                  <a:lumMod val="50000"/>
                </a:schemeClr>
              </a:solidFill>
            </a:endParaRPr>
          </a:p>
        </p:txBody>
      </p:sp>
      <p:sp>
        <p:nvSpPr>
          <p:cNvPr id="8" name="Content Placeholder 4"/>
          <p:cNvSpPr>
            <a:spLocks noGrp="1"/>
          </p:cNvSpPr>
          <p:nvPr>
            <p:ph sz="quarter" idx="13"/>
          </p:nvPr>
        </p:nvSpPr>
        <p:spPr>
          <a:xfrm>
            <a:off x="3381445" y="3928265"/>
            <a:ext cx="5415105" cy="2342705"/>
          </a:xfrm>
        </p:spPr>
        <p:txBody>
          <a:bodyPr>
            <a:normAutofit/>
          </a:bodyPr>
          <a:lstStyle/>
          <a:p>
            <a:pPr marL="45720" indent="0" algn="ctr">
              <a:buNone/>
            </a:pP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LCR</a:t>
            </a:r>
          </a:p>
          <a:p>
            <a:r>
              <a:rPr lang="en-US" sz="1500" dirty="0" smtClean="0"/>
              <a:t>Lining </a:t>
            </a:r>
            <a:r>
              <a:rPr lang="en-US" sz="1500" dirty="0"/>
              <a:t>is not specifically addressed in the current LCR; however, as we all know, it is undergoing revisions, and alternatives to replacement are becoming a hot topic. It is important to note that there is no prohibition against lining, and to understand the “test out” exemption.  If lined pipe’s water samples pass the requirements, they can avoid the mandatory replacement. </a:t>
            </a:r>
            <a:r>
              <a:rPr lang="en-US" sz="1500" dirty="0" smtClean="0"/>
              <a:t>(EPA) </a:t>
            </a:r>
            <a:endParaRPr lang="en-US" sz="1500" dirty="0"/>
          </a:p>
          <a:p>
            <a:pPr marL="365760" lvl="1" indent="0">
              <a:buNone/>
            </a:pPr>
            <a:endParaRPr lang="en-US" sz="1500" dirty="0"/>
          </a:p>
          <a:p>
            <a:pPr marL="45720" indent="0" algn="ctr">
              <a:buNone/>
            </a:pPr>
            <a:endParaRPr lang="en-US" sz="1500" b="1" dirty="0"/>
          </a:p>
        </p:txBody>
      </p:sp>
      <p:graphicFrame>
        <p:nvGraphicFramePr>
          <p:cNvPr id="3" name="Diagram 2"/>
          <p:cNvGraphicFramePr/>
          <p:nvPr>
            <p:extLst>
              <p:ext uri="{D42A27DB-BD31-4B8C-83A1-F6EECF244321}">
                <p14:modId xmlns:p14="http://schemas.microsoft.com/office/powerpoint/2010/main" val="378013134"/>
              </p:ext>
            </p:extLst>
          </p:nvPr>
        </p:nvGraphicFramePr>
        <p:xfrm>
          <a:off x="0" y="279790"/>
          <a:ext cx="5760749" cy="4800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4"/>
          <p:cNvSpPr txBox="1">
            <a:spLocks/>
          </p:cNvSpPr>
          <p:nvPr/>
        </p:nvSpPr>
        <p:spPr>
          <a:xfrm>
            <a:off x="117020" y="1278320"/>
            <a:ext cx="3549267" cy="537670"/>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USA </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Learning Curve</a:t>
            </a:r>
            <a:endParaRPr lang="en-US" sz="1600" b="1" dirty="0"/>
          </a:p>
        </p:txBody>
      </p:sp>
      <p:sp>
        <p:nvSpPr>
          <p:cNvPr id="2" name="Rectangle 1"/>
          <p:cNvSpPr/>
          <p:nvPr/>
        </p:nvSpPr>
        <p:spPr>
          <a:xfrm>
            <a:off x="6031390" y="740650"/>
            <a:ext cx="2765160" cy="2677656"/>
          </a:xfrm>
          <a:prstGeom prst="rect">
            <a:avLst/>
          </a:prstGeom>
        </p:spPr>
        <p:txBody>
          <a:bodyPr wrap="square">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2019</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1500" dirty="0" smtClean="0">
                <a:solidFill>
                  <a:schemeClr val="tx1">
                    <a:lumMod val="75000"/>
                    <a:lumOff val="25000"/>
                  </a:schemeClr>
                </a:solidFill>
              </a:rPr>
              <a:t>Flow-Liner and Sanexen will be working toward inclusion of “rehabilitation” in the upcoming EPA LCR rewrite and securing approvals for Neofit to be included as a replacement option or part of replacement programs for water authorities throughout the US and Canada</a:t>
            </a:r>
            <a:endParaRPr lang="en-US" sz="1500" dirty="0">
              <a:solidFill>
                <a:schemeClr val="tx1">
                  <a:lumMod val="75000"/>
                  <a:lumOff val="25000"/>
                </a:schemeClr>
              </a:solidFill>
            </a:endParaRPr>
          </a:p>
        </p:txBody>
      </p:sp>
      <p:sp>
        <p:nvSpPr>
          <p:cNvPr id="5" name="Rectangle 4"/>
          <p:cNvSpPr/>
          <p:nvPr/>
        </p:nvSpPr>
        <p:spPr>
          <a:xfrm>
            <a:off x="4418380" y="1736765"/>
            <a:ext cx="1228431" cy="1384995"/>
          </a:xfrm>
          <a:prstGeom prst="rect">
            <a:avLst/>
          </a:prstGeom>
        </p:spPr>
        <p:txBody>
          <a:bodyPr wrap="square">
            <a:spAutoFit/>
          </a:bodyPr>
          <a:lstStyle/>
          <a:p>
            <a:pPr lvl="0"/>
            <a:r>
              <a:rPr lang="en-US" sz="1400" dirty="0"/>
              <a:t>Obtaining state approvals and ASTM Standard in 2018+</a:t>
            </a:r>
          </a:p>
        </p:txBody>
      </p:sp>
    </p:spTree>
    <p:extLst>
      <p:ext uri="{BB962C8B-B14F-4D97-AF65-F5344CB8AC3E}">
        <p14:creationId xmlns:p14="http://schemas.microsoft.com/office/powerpoint/2010/main" val="1779926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463561" y="1201510"/>
            <a:ext cx="4338870" cy="5146270"/>
          </a:xfrm>
        </p:spPr>
        <p:txBody>
          <a:bodyPr>
            <a:normAutofit/>
          </a:bodyPr>
          <a:lstStyle/>
          <a:p>
            <a:r>
              <a:rPr lang="en-US" sz="1600" dirty="0" smtClean="0"/>
              <a:t>France: over </a:t>
            </a:r>
            <a:r>
              <a:rPr lang="en-US" sz="1600" b="1" dirty="0" smtClean="0"/>
              <a:t>200,000 services </a:t>
            </a:r>
            <a:endParaRPr lang="en-US" sz="1600" b="1" dirty="0"/>
          </a:p>
          <a:p>
            <a:r>
              <a:rPr lang="en-US" sz="1600" dirty="0" smtClean="0"/>
              <a:t>In </a:t>
            </a:r>
            <a:r>
              <a:rPr lang="en-US" sz="1600" dirty="0"/>
              <a:t>total, exceeding </a:t>
            </a:r>
            <a:r>
              <a:rPr lang="en-US" sz="1600" b="1" dirty="0"/>
              <a:t>2000 miles </a:t>
            </a:r>
            <a:r>
              <a:rPr lang="en-US" sz="1600" dirty="0"/>
              <a:t>of Neofit lined service pipes</a:t>
            </a:r>
          </a:p>
          <a:p>
            <a:r>
              <a:rPr lang="en-US" sz="1600" dirty="0" smtClean="0"/>
              <a:t>Netherlands, Belgium: </a:t>
            </a:r>
          </a:p>
          <a:p>
            <a:pPr lvl="1"/>
            <a:r>
              <a:rPr lang="en-US" sz="1600" dirty="0" smtClean="0"/>
              <a:t>Utilizing Neofit since 1995</a:t>
            </a:r>
          </a:p>
          <a:p>
            <a:r>
              <a:rPr lang="en-US" sz="1600" dirty="0" smtClean="0"/>
              <a:t>Other countries from 2004 on:</a:t>
            </a:r>
          </a:p>
          <a:p>
            <a:pPr lvl="1"/>
            <a:r>
              <a:rPr lang="en-US" sz="1600" dirty="0" smtClean="0"/>
              <a:t>Germany, Austria, Australia, Japan Norway, Malaysia, South Africa, Ireland, UK</a:t>
            </a:r>
          </a:p>
          <a:p>
            <a:pPr marL="365760" lvl="1" indent="0">
              <a:buNone/>
            </a:pPr>
            <a:endParaRPr lang="en-US" sz="1600" dirty="0" smtClean="0"/>
          </a:p>
        </p:txBody>
      </p:sp>
      <p:sp>
        <p:nvSpPr>
          <p:cNvPr id="6" name="TextBox 5"/>
          <p:cNvSpPr txBox="1"/>
          <p:nvPr/>
        </p:nvSpPr>
        <p:spPr>
          <a:xfrm>
            <a:off x="423202"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Studies</a:t>
            </a:r>
            <a:endParaRPr lang="en-US" sz="1050" dirty="0">
              <a:solidFill>
                <a:schemeClr val="accent4">
                  <a:lumMod val="50000"/>
                </a:schemeClr>
              </a:solidFill>
            </a:endParaRPr>
          </a:p>
        </p:txBody>
      </p:sp>
      <p:sp>
        <p:nvSpPr>
          <p:cNvPr id="7" name="Content Placeholder 4"/>
          <p:cNvSpPr txBox="1">
            <a:spLocks/>
          </p:cNvSpPr>
          <p:nvPr/>
        </p:nvSpPr>
        <p:spPr>
          <a:xfrm>
            <a:off x="387647" y="4657960"/>
            <a:ext cx="4414784" cy="1458171"/>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endParaRPr lang="en-US" sz="1600" dirty="0"/>
          </a:p>
        </p:txBody>
      </p:sp>
      <p:pic>
        <p:nvPicPr>
          <p:cNvPr id="11" name="Picture 5"/>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265683" y="1163105"/>
            <a:ext cx="3285625" cy="2122488"/>
          </a:xfrm>
          <a:noFill/>
          <a:ln w="9525">
            <a:solidFill>
              <a:schemeClr val="accent2"/>
            </a:solidFill>
            <a:miter lim="800000"/>
            <a:headEnd/>
            <a:tailEnd/>
          </a:ln>
        </p:spPr>
      </p:pic>
      <p:pic>
        <p:nvPicPr>
          <p:cNvPr id="12" name="Picture 4" descr="Pont2"/>
          <p:cNvPicPr>
            <a:picLocks noChangeAspect="1" noChangeArrowheads="1"/>
          </p:cNvPicPr>
          <p:nvPr/>
        </p:nvPicPr>
        <p:blipFill rotWithShape="1">
          <a:blip r:embed="rId4">
            <a:extLst>
              <a:ext uri="{28A0092B-C50C-407E-A947-70E740481C1C}">
                <a14:useLocalDpi xmlns:a14="http://schemas.microsoft.com/office/drawing/2010/main" val="0"/>
              </a:ext>
            </a:extLst>
          </a:blip>
          <a:srcRect l="14879" b="11634"/>
          <a:stretch/>
        </p:blipFill>
        <p:spPr bwMode="auto">
          <a:xfrm>
            <a:off x="5265683" y="3697835"/>
            <a:ext cx="3309319" cy="222627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59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Studies</a:t>
            </a:r>
            <a:endParaRPr lang="en-US" sz="1050" dirty="0">
              <a:solidFill>
                <a:schemeClr val="accent4">
                  <a:lumMod val="50000"/>
                </a:schemeClr>
              </a:solidFill>
            </a:endParaRPr>
          </a:p>
        </p:txBody>
      </p:sp>
      <p:sp>
        <p:nvSpPr>
          <p:cNvPr id="10" name="Content Placeholder 4"/>
          <p:cNvSpPr>
            <a:spLocks noGrp="1"/>
          </p:cNvSpPr>
          <p:nvPr>
            <p:ph sz="quarter" idx="4294967295"/>
          </p:nvPr>
        </p:nvSpPr>
        <p:spPr>
          <a:xfrm>
            <a:off x="385855" y="932675"/>
            <a:ext cx="8449100" cy="4454980"/>
          </a:xfrm>
          <a:prstGeom prst="rect">
            <a:avLst/>
          </a:prstGeom>
        </p:spPr>
        <p:txBody>
          <a:bodyPr>
            <a:normAutofit/>
          </a:bodyPr>
          <a:lstStyle/>
          <a:p>
            <a:pPr marL="45720" indent="0" algn="ctr">
              <a:buNone/>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France</a:t>
            </a:r>
          </a:p>
          <a:p>
            <a:endParaRPr lang="en-US" sz="1800" dirty="0"/>
          </a:p>
          <a:p>
            <a:pPr marL="45720" indent="0" algn="ctr">
              <a:buNone/>
            </a:pPr>
            <a:endParaRPr lang="en-US" sz="2000" b="1" dirty="0"/>
          </a:p>
        </p:txBody>
      </p:sp>
      <p:graphicFrame>
        <p:nvGraphicFramePr>
          <p:cNvPr id="4" name="Table 3"/>
          <p:cNvGraphicFramePr>
            <a:graphicFrameLocks noGrp="1"/>
          </p:cNvGraphicFramePr>
          <p:nvPr>
            <p:extLst>
              <p:ext uri="{D42A27DB-BD31-4B8C-83A1-F6EECF244321}">
                <p14:modId xmlns:p14="http://schemas.microsoft.com/office/powerpoint/2010/main" val="1442395620"/>
              </p:ext>
            </p:extLst>
          </p:nvPr>
        </p:nvGraphicFramePr>
        <p:xfrm>
          <a:off x="385855" y="1832875"/>
          <a:ext cx="4616664" cy="3631590"/>
        </p:xfrm>
        <a:graphic>
          <a:graphicData uri="http://schemas.openxmlformats.org/drawingml/2006/table">
            <a:tbl>
              <a:tblPr firstRow="1" bandRow="1">
                <a:tableStyleId>{5C22544A-7EE6-4342-B048-85BDC9FD1C3A}</a:tableStyleId>
              </a:tblPr>
              <a:tblGrid>
                <a:gridCol w="1773555">
                  <a:extLst>
                    <a:ext uri="{9D8B030D-6E8A-4147-A177-3AD203B41FA5}">
                      <a16:colId xmlns="" xmlns:a16="http://schemas.microsoft.com/office/drawing/2014/main" val="20000"/>
                    </a:ext>
                  </a:extLst>
                </a:gridCol>
                <a:gridCol w="1143318">
                  <a:extLst>
                    <a:ext uri="{9D8B030D-6E8A-4147-A177-3AD203B41FA5}">
                      <a16:colId xmlns="" xmlns:a16="http://schemas.microsoft.com/office/drawing/2014/main" val="20001"/>
                    </a:ext>
                  </a:extLst>
                </a:gridCol>
                <a:gridCol w="1699791">
                  <a:extLst>
                    <a:ext uri="{9D8B030D-6E8A-4147-A177-3AD203B41FA5}">
                      <a16:colId xmlns="" xmlns:a16="http://schemas.microsoft.com/office/drawing/2014/main" val="20002"/>
                    </a:ext>
                  </a:extLst>
                </a:gridCol>
              </a:tblGrid>
              <a:tr h="294030">
                <a:tc>
                  <a:txBody>
                    <a:bodyPr/>
                    <a:lstStyle/>
                    <a:p>
                      <a:r>
                        <a:rPr lang="en-US" sz="1200" dirty="0"/>
                        <a:t>City</a:t>
                      </a:r>
                    </a:p>
                  </a:txBody>
                  <a:tcPr/>
                </a:tc>
                <a:tc>
                  <a:txBody>
                    <a:bodyPr/>
                    <a:lstStyle/>
                    <a:p>
                      <a:r>
                        <a:rPr lang="en-US" sz="1200" dirty="0"/>
                        <a:t># of Services</a:t>
                      </a:r>
                    </a:p>
                  </a:txBody>
                  <a:tcPr/>
                </a:tc>
                <a:tc>
                  <a:txBody>
                    <a:bodyPr/>
                    <a:lstStyle/>
                    <a:p>
                      <a:r>
                        <a:rPr lang="en-US" sz="1200" dirty="0"/>
                        <a:t>Installer</a:t>
                      </a:r>
                    </a:p>
                  </a:txBody>
                  <a:tcPr/>
                </a:tc>
                <a:extLst>
                  <a:ext uri="{0D108BD9-81ED-4DB2-BD59-A6C34878D82A}">
                    <a16:rowId xmlns="" xmlns:a16="http://schemas.microsoft.com/office/drawing/2014/main" val="10000"/>
                  </a:ext>
                </a:extLst>
              </a:tr>
              <a:tr h="370840">
                <a:tc>
                  <a:txBody>
                    <a:bodyPr/>
                    <a:lstStyle/>
                    <a:p>
                      <a:r>
                        <a:rPr lang="en-US" sz="1200" kern="1200" dirty="0">
                          <a:solidFill>
                            <a:schemeClr val="dk1"/>
                          </a:solidFill>
                          <a:effectLst/>
                          <a:latin typeface="+mn-lt"/>
                          <a:ea typeface="+mn-ea"/>
                          <a:cs typeface="+mn-cs"/>
                        </a:rPr>
                        <a:t>Monbéliard</a:t>
                      </a:r>
                      <a:endParaRPr lang="en-US" sz="1200" dirty="0"/>
                    </a:p>
                  </a:txBody>
                  <a:tcPr anchor="ctr"/>
                </a:tc>
                <a:tc>
                  <a:txBody>
                    <a:bodyPr/>
                    <a:lstStyle/>
                    <a:p>
                      <a:r>
                        <a:rPr lang="en-US" sz="1200" dirty="0"/>
                        <a:t>450</a:t>
                      </a:r>
                    </a:p>
                  </a:txBody>
                  <a:tcPr anchor="ctr"/>
                </a:tc>
                <a:tc>
                  <a:txBody>
                    <a:bodyPr/>
                    <a:lstStyle/>
                    <a:p>
                      <a:r>
                        <a:rPr lang="en-US" sz="1200" kern="1200" dirty="0">
                          <a:solidFill>
                            <a:schemeClr val="dk1"/>
                          </a:solidFill>
                          <a:effectLst/>
                          <a:latin typeface="+mn-lt"/>
                          <a:ea typeface="+mn-ea"/>
                          <a:cs typeface="+mn-cs"/>
                        </a:rPr>
                        <a:t>Generale des Eaux </a:t>
                      </a:r>
                      <a:endParaRPr lang="en-US" sz="1200" dirty="0"/>
                    </a:p>
                  </a:txBody>
                  <a:tcPr anchor="ctr"/>
                </a:tc>
                <a:extLst>
                  <a:ext uri="{0D108BD9-81ED-4DB2-BD59-A6C34878D82A}">
                    <a16:rowId xmlns="" xmlns:a16="http://schemas.microsoft.com/office/drawing/2014/main" val="10001"/>
                  </a:ext>
                </a:extLst>
              </a:tr>
              <a:tr h="370840">
                <a:tc>
                  <a:txBody>
                    <a:bodyPr/>
                    <a:lstStyle/>
                    <a:p>
                      <a:r>
                        <a:rPr lang="en-US" sz="1200" kern="1200" dirty="0">
                          <a:solidFill>
                            <a:schemeClr val="dk1"/>
                          </a:solidFill>
                          <a:effectLst/>
                          <a:latin typeface="+mn-lt"/>
                          <a:ea typeface="+mn-ea"/>
                          <a:cs typeface="+mn-cs"/>
                        </a:rPr>
                        <a:t>Dole</a:t>
                      </a:r>
                      <a:endParaRPr lang="en-US" sz="1200" dirty="0"/>
                    </a:p>
                  </a:txBody>
                  <a:tcPr anchor="ctr"/>
                </a:tc>
                <a:tc>
                  <a:txBody>
                    <a:bodyPr/>
                    <a:lstStyle/>
                    <a:p>
                      <a:r>
                        <a:rPr lang="en-US" sz="1200" dirty="0"/>
                        <a:t>200</a:t>
                      </a:r>
                    </a:p>
                  </a:txBody>
                  <a:tcPr anchor="ctr"/>
                </a:tc>
                <a:tc>
                  <a:txBody>
                    <a:bodyPr/>
                    <a:lstStyle/>
                    <a:p>
                      <a:r>
                        <a:rPr lang="en-US" sz="1200" kern="1200" dirty="0">
                          <a:solidFill>
                            <a:schemeClr val="dk1"/>
                          </a:solidFill>
                          <a:effectLst/>
                          <a:latin typeface="+mn-lt"/>
                          <a:ea typeface="+mn-ea"/>
                          <a:cs typeface="+mn-cs"/>
                        </a:rPr>
                        <a:t>SNCTP</a:t>
                      </a:r>
                      <a:endParaRPr lang="en-US" sz="1200" dirty="0"/>
                    </a:p>
                  </a:txBody>
                  <a:tcPr anchor="ctr"/>
                </a:tc>
                <a:extLst>
                  <a:ext uri="{0D108BD9-81ED-4DB2-BD59-A6C34878D82A}">
                    <a16:rowId xmlns="" xmlns:a16="http://schemas.microsoft.com/office/drawing/2014/main" val="10002"/>
                  </a:ext>
                </a:extLst>
              </a:tr>
              <a:tr h="370840">
                <a:tc>
                  <a:txBody>
                    <a:bodyPr/>
                    <a:lstStyle/>
                    <a:p>
                      <a:r>
                        <a:rPr lang="en-US" sz="1200" kern="1200" dirty="0">
                          <a:solidFill>
                            <a:schemeClr val="dk1"/>
                          </a:solidFill>
                          <a:effectLst/>
                          <a:latin typeface="+mn-lt"/>
                          <a:ea typeface="+mn-ea"/>
                          <a:cs typeface="+mn-cs"/>
                        </a:rPr>
                        <a:t>Orléans/Chateaudun </a:t>
                      </a:r>
                      <a:endParaRPr lang="en-US" sz="1200" dirty="0"/>
                    </a:p>
                  </a:txBody>
                  <a:tcPr anchor="ctr"/>
                </a:tc>
                <a:tc>
                  <a:txBody>
                    <a:bodyPr/>
                    <a:lstStyle/>
                    <a:p>
                      <a:r>
                        <a:rPr lang="en-US" sz="1200" dirty="0"/>
                        <a:t>300</a:t>
                      </a:r>
                    </a:p>
                  </a:txBody>
                  <a:tcPr anchor="ctr"/>
                </a:tc>
                <a:tc>
                  <a:txBody>
                    <a:bodyPr/>
                    <a:lstStyle/>
                    <a:p>
                      <a:r>
                        <a:rPr lang="en-US" sz="1200" kern="1200" dirty="0">
                          <a:solidFill>
                            <a:schemeClr val="dk1"/>
                          </a:solidFill>
                          <a:effectLst/>
                          <a:latin typeface="+mn-lt"/>
                          <a:ea typeface="+mn-ea"/>
                          <a:cs typeface="+mn-cs"/>
                        </a:rPr>
                        <a:t>SAUR</a:t>
                      </a:r>
                      <a:endParaRPr lang="en-US" sz="1200" dirty="0"/>
                    </a:p>
                  </a:txBody>
                  <a:tcPr anchor="ctr"/>
                </a:tc>
                <a:extLst>
                  <a:ext uri="{0D108BD9-81ED-4DB2-BD59-A6C34878D82A}">
                    <a16:rowId xmlns="" xmlns:a16="http://schemas.microsoft.com/office/drawing/2014/main" val="10003"/>
                  </a:ext>
                </a:extLst>
              </a:tr>
              <a:tr h="370840">
                <a:tc>
                  <a:txBody>
                    <a:bodyPr/>
                    <a:lstStyle/>
                    <a:p>
                      <a:r>
                        <a:rPr lang="en-US" sz="1200" dirty="0"/>
                        <a:t>LaTour du Pin</a:t>
                      </a:r>
                    </a:p>
                  </a:txBody>
                  <a:tcPr anchor="ctr"/>
                </a:tc>
                <a:tc>
                  <a:txBody>
                    <a:bodyPr/>
                    <a:lstStyle/>
                    <a:p>
                      <a:r>
                        <a:rPr lang="en-US" sz="1200" dirty="0"/>
                        <a:t>300</a:t>
                      </a:r>
                    </a:p>
                  </a:txBody>
                  <a:tcPr anchor="ctr"/>
                </a:tc>
                <a:tc>
                  <a:txBody>
                    <a:bodyPr/>
                    <a:lstStyle/>
                    <a:p>
                      <a:r>
                        <a:rPr lang="en-US" sz="1200" kern="1200" dirty="0">
                          <a:solidFill>
                            <a:schemeClr val="dk1"/>
                          </a:solidFill>
                          <a:effectLst/>
                          <a:latin typeface="+mn-lt"/>
                          <a:ea typeface="+mn-ea"/>
                          <a:cs typeface="+mn-cs"/>
                        </a:rPr>
                        <a:t>Fournier TP</a:t>
                      </a:r>
                      <a:endParaRPr lang="en-US" sz="1200" dirty="0"/>
                    </a:p>
                  </a:txBody>
                  <a:tcPr anchor="ctr"/>
                </a:tc>
                <a:extLst>
                  <a:ext uri="{0D108BD9-81ED-4DB2-BD59-A6C34878D82A}">
                    <a16:rowId xmlns="" xmlns:a16="http://schemas.microsoft.com/office/drawing/2014/main" val="10004"/>
                  </a:ext>
                </a:extLst>
              </a:tr>
              <a:tr h="370840">
                <a:tc>
                  <a:txBody>
                    <a:bodyPr/>
                    <a:lstStyle/>
                    <a:p>
                      <a:r>
                        <a:rPr lang="en-US" sz="1200" dirty="0"/>
                        <a:t>Vichy</a:t>
                      </a:r>
                    </a:p>
                  </a:txBody>
                  <a:tcPr anchor="ctr"/>
                </a:tc>
                <a:tc>
                  <a:txBody>
                    <a:bodyPr/>
                    <a:lstStyle/>
                    <a:p>
                      <a:r>
                        <a:rPr lang="en-US" sz="1200" dirty="0"/>
                        <a:t>200</a:t>
                      </a:r>
                    </a:p>
                  </a:txBody>
                  <a:tcPr anchor="ctr"/>
                </a:tc>
                <a:tc>
                  <a:txBody>
                    <a:bodyPr/>
                    <a:lstStyle/>
                    <a:p>
                      <a:r>
                        <a:rPr lang="en-US" sz="1200" kern="1200" dirty="0">
                          <a:solidFill>
                            <a:schemeClr val="dk1"/>
                          </a:solidFill>
                          <a:effectLst/>
                          <a:latin typeface="+mn-lt"/>
                          <a:ea typeface="+mn-ea"/>
                          <a:cs typeface="+mn-cs"/>
                        </a:rPr>
                        <a:t>CBSE</a:t>
                      </a:r>
                      <a:endParaRPr lang="en-US" sz="1200" dirty="0"/>
                    </a:p>
                  </a:txBody>
                  <a:tcPr anchor="ctr"/>
                </a:tc>
                <a:extLst>
                  <a:ext uri="{0D108BD9-81ED-4DB2-BD59-A6C34878D82A}">
                    <a16:rowId xmlns="" xmlns:a16="http://schemas.microsoft.com/office/drawing/2014/main" val="10005"/>
                  </a:ext>
                </a:extLst>
              </a:tr>
              <a:tr h="370840">
                <a:tc>
                  <a:txBody>
                    <a:bodyPr/>
                    <a:lstStyle/>
                    <a:p>
                      <a:r>
                        <a:rPr lang="en-US" sz="1200" dirty="0"/>
                        <a:t>Cahors</a:t>
                      </a:r>
                    </a:p>
                  </a:txBody>
                  <a:tcPr anchor="ctr"/>
                </a:tc>
                <a:tc>
                  <a:txBody>
                    <a:bodyPr/>
                    <a:lstStyle/>
                    <a:p>
                      <a:r>
                        <a:rPr lang="en-US" sz="1200" dirty="0"/>
                        <a:t>300</a:t>
                      </a:r>
                    </a:p>
                  </a:txBody>
                  <a:tcPr anchor="ctr"/>
                </a:tc>
                <a:tc>
                  <a:txBody>
                    <a:bodyPr/>
                    <a:lstStyle/>
                    <a:p>
                      <a:r>
                        <a:rPr lang="en-US" sz="1200" kern="1200" dirty="0">
                          <a:solidFill>
                            <a:schemeClr val="dk1"/>
                          </a:solidFill>
                          <a:effectLst/>
                          <a:latin typeface="+mn-lt"/>
                          <a:ea typeface="+mn-ea"/>
                          <a:cs typeface="+mn-cs"/>
                        </a:rPr>
                        <a:t>Capraro &amp; Dubreuilh</a:t>
                      </a:r>
                      <a:endParaRPr lang="en-US" sz="1200" dirty="0"/>
                    </a:p>
                  </a:txBody>
                  <a:tcPr anchor="ctr"/>
                </a:tc>
                <a:extLst>
                  <a:ext uri="{0D108BD9-81ED-4DB2-BD59-A6C34878D82A}">
                    <a16:rowId xmlns="" xmlns:a16="http://schemas.microsoft.com/office/drawing/2014/main" val="10006"/>
                  </a:ext>
                </a:extLst>
              </a:tr>
              <a:tr h="370840">
                <a:tc>
                  <a:txBody>
                    <a:bodyPr/>
                    <a:lstStyle/>
                    <a:p>
                      <a:r>
                        <a:rPr lang="en-US" sz="1200" dirty="0"/>
                        <a:t>Chalons-in-Champagne</a:t>
                      </a:r>
                    </a:p>
                  </a:txBody>
                  <a:tcPr anchor="ctr"/>
                </a:tc>
                <a:tc>
                  <a:txBody>
                    <a:bodyPr/>
                    <a:lstStyle/>
                    <a:p>
                      <a:r>
                        <a:rPr lang="en-US" sz="1200" dirty="0"/>
                        <a:t>100</a:t>
                      </a:r>
                    </a:p>
                  </a:txBody>
                  <a:tcPr anchor="ctr"/>
                </a:tc>
                <a:tc>
                  <a:txBody>
                    <a:bodyPr/>
                    <a:lstStyle/>
                    <a:p>
                      <a:r>
                        <a:rPr lang="en-US" sz="1200" kern="1200" dirty="0">
                          <a:solidFill>
                            <a:schemeClr val="dk1"/>
                          </a:solidFill>
                          <a:effectLst/>
                          <a:latin typeface="+mn-lt"/>
                          <a:ea typeface="+mn-ea"/>
                          <a:cs typeface="+mn-cs"/>
                        </a:rPr>
                        <a:t>Nord Est TP</a:t>
                      </a:r>
                      <a:endParaRPr lang="en-US" sz="1200" dirty="0"/>
                    </a:p>
                  </a:txBody>
                  <a:tcPr anchor="ctr"/>
                </a:tc>
                <a:extLst>
                  <a:ext uri="{0D108BD9-81ED-4DB2-BD59-A6C34878D82A}">
                    <a16:rowId xmlns="" xmlns:a16="http://schemas.microsoft.com/office/drawing/2014/main" val="10007"/>
                  </a:ext>
                </a:extLst>
              </a:tr>
              <a:tr h="370840">
                <a:tc>
                  <a:txBody>
                    <a:bodyPr/>
                    <a:lstStyle/>
                    <a:p>
                      <a:r>
                        <a:rPr lang="en-US" sz="1200" dirty="0"/>
                        <a:t>Lons-le-Saunier</a:t>
                      </a:r>
                    </a:p>
                  </a:txBody>
                  <a:tcPr anchor="ctr"/>
                </a:tc>
                <a:tc>
                  <a:txBody>
                    <a:bodyPr/>
                    <a:lstStyle/>
                    <a:p>
                      <a:r>
                        <a:rPr lang="en-US" sz="1200" dirty="0"/>
                        <a:t>100</a:t>
                      </a:r>
                    </a:p>
                  </a:txBody>
                  <a:tcPr anchor="ctr"/>
                </a:tc>
                <a:tc>
                  <a:txBody>
                    <a:bodyPr/>
                    <a:lstStyle/>
                    <a:p>
                      <a:r>
                        <a:rPr lang="en-US" sz="1200" kern="1200" dirty="0">
                          <a:solidFill>
                            <a:schemeClr val="dk1"/>
                          </a:solidFill>
                          <a:effectLst/>
                          <a:latin typeface="+mn-lt"/>
                          <a:ea typeface="+mn-ea"/>
                          <a:cs typeface="+mn-cs"/>
                        </a:rPr>
                        <a:t>Service des Eaux</a:t>
                      </a:r>
                      <a:endParaRPr lang="en-US" sz="1200" dirty="0"/>
                    </a:p>
                  </a:txBody>
                  <a:tcPr anchor="ctr"/>
                </a:tc>
                <a:extLst>
                  <a:ext uri="{0D108BD9-81ED-4DB2-BD59-A6C34878D82A}">
                    <a16:rowId xmlns="" xmlns:a16="http://schemas.microsoft.com/office/drawing/2014/main" val="10008"/>
                  </a:ext>
                </a:extLst>
              </a:tr>
              <a:tr h="370840">
                <a:tc>
                  <a:txBody>
                    <a:bodyPr/>
                    <a:lstStyle/>
                    <a:p>
                      <a:r>
                        <a:rPr lang="en-US" sz="1200" dirty="0"/>
                        <a:t>Pontarlier</a:t>
                      </a:r>
                    </a:p>
                  </a:txBody>
                  <a:tcPr anchor="ctr"/>
                </a:tc>
                <a:tc>
                  <a:txBody>
                    <a:bodyPr/>
                    <a:lstStyle/>
                    <a:p>
                      <a:r>
                        <a:rPr lang="en-US" sz="1200" dirty="0"/>
                        <a:t>200</a:t>
                      </a:r>
                    </a:p>
                  </a:txBody>
                  <a:tcPr anchor="ctr"/>
                </a:tc>
                <a:tc>
                  <a:txBody>
                    <a:bodyPr/>
                    <a:lstStyle/>
                    <a:p>
                      <a:r>
                        <a:rPr lang="en-US" sz="1200" kern="1200" dirty="0">
                          <a:solidFill>
                            <a:schemeClr val="dk1"/>
                          </a:solidFill>
                          <a:effectLst/>
                          <a:latin typeface="+mn-lt"/>
                          <a:ea typeface="+mn-ea"/>
                          <a:cs typeface="+mn-cs"/>
                        </a:rPr>
                        <a:t>Sté Toubin</a:t>
                      </a:r>
                      <a:endParaRPr lang="en-US" sz="1200" dirty="0"/>
                    </a:p>
                  </a:txBody>
                  <a:tcPr anchor="ctr"/>
                </a:tc>
                <a:extLst>
                  <a:ext uri="{0D108BD9-81ED-4DB2-BD59-A6C34878D82A}">
                    <a16:rowId xmlns="" xmlns:a16="http://schemas.microsoft.com/office/drawing/2014/main" val="10009"/>
                  </a:ext>
                </a:extLst>
              </a:tr>
            </a:tbl>
          </a:graphicData>
        </a:graphic>
      </p:graphicFrame>
      <p:pic>
        <p:nvPicPr>
          <p:cNvPr id="12" name="Picture 2" descr="Materiel FOURNIER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61820" y="861284"/>
            <a:ext cx="2085594" cy="295718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0010"/>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63290" y="3977738"/>
            <a:ext cx="3346450" cy="225482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4" name="Content Placeholder 4"/>
          <p:cNvSpPr txBox="1">
            <a:spLocks/>
          </p:cNvSpPr>
          <p:nvPr/>
        </p:nvSpPr>
        <p:spPr>
          <a:xfrm>
            <a:off x="5186480" y="6261369"/>
            <a:ext cx="3397655" cy="240031"/>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5720" indent="-457200">
              <a:buNone/>
            </a:pPr>
            <a:r>
              <a:rPr lang="en-US" sz="1050" dirty="0">
                <a:solidFill>
                  <a:schemeClr val="accent4">
                    <a:lumMod val="50000"/>
                  </a:schemeClr>
                </a:solidFill>
              </a:rPr>
              <a:t>Alferink, F. (2009) Neofit Case Histories.</a:t>
            </a:r>
          </a:p>
        </p:txBody>
      </p:sp>
    </p:spTree>
    <p:extLst>
      <p:ext uri="{BB962C8B-B14F-4D97-AF65-F5344CB8AC3E}">
        <p14:creationId xmlns:p14="http://schemas.microsoft.com/office/powerpoint/2010/main" val="2832066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385855" y="932675"/>
            <a:ext cx="8449100" cy="652885"/>
          </a:xfrm>
          <a:prstGeom prst="rect">
            <a:avLst/>
          </a:prstGeom>
        </p:spPr>
        <p:txBody>
          <a:bodyPr>
            <a:normAutofit/>
          </a:bodyPr>
          <a:lstStyle/>
          <a:p>
            <a:pPr marL="45720" indent="0" algn="ctr">
              <a:buNone/>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France</a:t>
            </a:r>
          </a:p>
          <a:p>
            <a:endParaRPr lang="en-US" sz="1800" dirty="0"/>
          </a:p>
          <a:p>
            <a:pPr marL="45720" indent="0" algn="ctr">
              <a:buNone/>
            </a:pPr>
            <a:endParaRPr lang="en-US" sz="2000" b="1" dirty="0"/>
          </a:p>
        </p:txBody>
      </p:sp>
      <p:sp>
        <p:nvSpPr>
          <p:cNvPr id="14" name="Content Placeholder 4"/>
          <p:cNvSpPr txBox="1">
            <a:spLocks/>
          </p:cNvSpPr>
          <p:nvPr/>
        </p:nvSpPr>
        <p:spPr>
          <a:xfrm>
            <a:off x="5743273" y="6146154"/>
            <a:ext cx="3397655" cy="240031"/>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5720" indent="-457200">
              <a:buNone/>
            </a:pPr>
            <a:r>
              <a:rPr lang="en-US" sz="1050" dirty="0">
                <a:solidFill>
                  <a:schemeClr val="accent4">
                    <a:lumMod val="50000"/>
                  </a:schemeClr>
                </a:solidFill>
              </a:rPr>
              <a:t>Alferink, F. (2009) Neofit Case Histories.</a:t>
            </a:r>
          </a:p>
        </p:txBody>
      </p:sp>
      <p:pic>
        <p:nvPicPr>
          <p:cNvPr id="11" name="Picture 4" descr="F1000007"/>
          <p:cNvPicPr>
            <a:picLocks noChangeAspect="1" noChangeArrowheads="1"/>
          </p:cNvPicPr>
          <p:nvPr/>
        </p:nvPicPr>
        <p:blipFill rotWithShape="1">
          <a:blip r:embed="rId2">
            <a:extLst>
              <a:ext uri="{28A0092B-C50C-407E-A947-70E740481C1C}">
                <a14:useLocalDpi xmlns:a14="http://schemas.microsoft.com/office/drawing/2010/main" val="0"/>
              </a:ext>
            </a:extLst>
          </a:blip>
          <a:srcRect l="51" r="3396"/>
          <a:stretch/>
        </p:blipFill>
        <p:spPr bwMode="auto">
          <a:xfrm>
            <a:off x="3216252" y="3354435"/>
            <a:ext cx="2711496" cy="1879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descr="Materiel FOURNIER 2"/>
          <p:cNvPicPr>
            <a:picLocks noChangeAspect="1" noChangeArrowheads="1"/>
          </p:cNvPicPr>
          <p:nvPr/>
        </p:nvPicPr>
        <p:blipFill rotWithShape="1">
          <a:blip r:embed="rId3">
            <a:extLst>
              <a:ext uri="{28A0092B-C50C-407E-A947-70E740481C1C}">
                <a14:useLocalDpi xmlns:a14="http://schemas.microsoft.com/office/drawing/2010/main" val="0"/>
              </a:ext>
            </a:extLst>
          </a:blip>
          <a:srcRect r="8737" b="9633"/>
          <a:stretch/>
        </p:blipFill>
        <p:spPr bwMode="auto">
          <a:xfrm>
            <a:off x="616285" y="3205913"/>
            <a:ext cx="2038445" cy="286195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16404" r="5391" b="23168"/>
          <a:stretch/>
        </p:blipFill>
        <p:spPr>
          <a:xfrm>
            <a:off x="337738" y="838926"/>
            <a:ext cx="3120518" cy="2001852"/>
          </a:xfrm>
          <a:noFill/>
          <a:ln w="9525">
            <a:solidFill>
              <a:schemeClr val="accent2"/>
            </a:solidFill>
            <a:miter lim="800000"/>
            <a:headEnd/>
            <a:tailEnd/>
          </a:ln>
          <a:extLst/>
        </p:spPr>
      </p:pic>
      <p:pic>
        <p:nvPicPr>
          <p:cNvPr id="17" name="Picture 3"/>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r="3990"/>
          <a:stretch/>
        </p:blipFill>
        <p:spPr>
          <a:xfrm>
            <a:off x="5854482" y="840736"/>
            <a:ext cx="2939171" cy="1998232"/>
          </a:xfrm>
          <a:noFill/>
          <a:ln w="9525">
            <a:solidFill>
              <a:schemeClr val="accent2"/>
            </a:solidFill>
            <a:miter lim="800000"/>
            <a:headEnd/>
            <a:tailEnd/>
          </a:ln>
          <a:extLst/>
        </p:spPr>
      </p:pic>
      <p:pic>
        <p:nvPicPr>
          <p:cNvPr id="18" name="Picture 3" descr="F1000009"/>
          <p:cNvPicPr>
            <a:picLocks noGrp="1" noChangeAspect="1" noChangeArrowheads="1"/>
          </p:cNvPicPr>
          <p:nvPr>
            <p:ph sz="quarter" idx="3"/>
          </p:nvPr>
        </p:nvPicPr>
        <p:blipFill rotWithShape="1">
          <a:blip r:embed="rId6">
            <a:extLst>
              <a:ext uri="{28A0092B-C50C-407E-A947-70E740481C1C}">
                <a14:useLocalDpi xmlns:a14="http://schemas.microsoft.com/office/drawing/2010/main" val="0"/>
              </a:ext>
            </a:extLst>
          </a:blip>
          <a:srcRect t="4130" r="11168" b="2856"/>
          <a:stretch/>
        </p:blipFill>
        <p:spPr>
          <a:xfrm>
            <a:off x="6492250" y="3160165"/>
            <a:ext cx="1830676" cy="2861958"/>
          </a:xfr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2789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270640" y="855864"/>
            <a:ext cx="8520458" cy="5760751"/>
          </a:xfrm>
        </p:spPr>
        <p:txBody>
          <a:bodyPr>
            <a:normAutofit/>
          </a:bodyPr>
          <a:lstStyle/>
          <a:p>
            <a:pPr marL="44450" indent="0">
              <a:buNone/>
            </a:pP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Wessex </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Water Services</a:t>
            </a:r>
          </a:p>
          <a:p>
            <a:pPr lvl="2"/>
            <a:r>
              <a:rPr lang="en-US" sz="1800" dirty="0" smtClean="0"/>
              <a:t>Installation: Salisbury, United Kingdom, 1991</a:t>
            </a:r>
            <a:endParaRPr lang="en-US" sz="1800" dirty="0"/>
          </a:p>
          <a:p>
            <a:pPr lvl="2"/>
            <a:r>
              <a:rPr lang="en-US" sz="1800" dirty="0"/>
              <a:t>Pre Installation Lead Levels</a:t>
            </a:r>
          </a:p>
          <a:p>
            <a:pPr lvl="3"/>
            <a:r>
              <a:rPr lang="en-US" sz="1800" dirty="0" smtClean="0"/>
              <a:t>75-110ppb</a:t>
            </a:r>
          </a:p>
          <a:p>
            <a:pPr lvl="2"/>
            <a:r>
              <a:rPr lang="en-US" sz="1800" dirty="0" smtClean="0"/>
              <a:t>Post </a:t>
            </a:r>
            <a:r>
              <a:rPr lang="en-US" sz="1800" dirty="0"/>
              <a:t>Installation Lead Levels</a:t>
            </a:r>
          </a:p>
          <a:p>
            <a:pPr lvl="3"/>
            <a:r>
              <a:rPr lang="en-US" sz="1800" dirty="0"/>
              <a:t>Weekly to Month Sampling until 1993</a:t>
            </a:r>
          </a:p>
          <a:p>
            <a:pPr lvl="4"/>
            <a:r>
              <a:rPr lang="en-US" sz="1800" dirty="0"/>
              <a:t>Oct 1991- June 1993</a:t>
            </a:r>
          </a:p>
          <a:p>
            <a:pPr lvl="4"/>
            <a:r>
              <a:rPr lang="en-US" sz="1800" dirty="0"/>
              <a:t>100</a:t>
            </a:r>
            <a:r>
              <a:rPr lang="en-US" sz="1800" dirty="0" smtClean="0"/>
              <a:t>%&lt;7ppb,   94</a:t>
            </a:r>
            <a:r>
              <a:rPr lang="en-US" sz="1800" dirty="0"/>
              <a:t>% &lt;</a:t>
            </a:r>
            <a:r>
              <a:rPr lang="en-US" sz="1800" dirty="0" smtClean="0"/>
              <a:t>5ppb</a:t>
            </a:r>
          </a:p>
          <a:p>
            <a:pPr lvl="3"/>
            <a:r>
              <a:rPr lang="en-US" sz="1800" dirty="0" smtClean="0"/>
              <a:t>The Issue of outliers – testing can be affected by lead water in the main, and lead fittings and fixtures. </a:t>
            </a:r>
          </a:p>
          <a:p>
            <a:pPr lvl="2"/>
            <a:r>
              <a:rPr lang="en-US" sz="1800" dirty="0" smtClean="0"/>
              <a:t>Wessex </a:t>
            </a:r>
            <a:r>
              <a:rPr lang="en-US" sz="1800" dirty="0"/>
              <a:t>Water expressed in writing that the performance of the liner had been very satisfactory since it was installed. </a:t>
            </a:r>
            <a:r>
              <a:rPr lang="en-US" dirty="0" smtClean="0"/>
              <a:t>(Elzink, 2018, Case Histories)</a:t>
            </a:r>
          </a:p>
          <a:p>
            <a:r>
              <a:rPr lang="en-US" sz="1600" dirty="0" smtClean="0"/>
              <a:t>Note</a:t>
            </a:r>
            <a:r>
              <a:rPr lang="en-US" sz="1600" dirty="0"/>
              <a:t>: Bacteriological colony counts recorded as low with no differences in comparisons to other homes on same supply source.</a:t>
            </a:r>
            <a:endParaRPr lang="en-US" sz="1600" b="1" dirty="0"/>
          </a:p>
        </p:txBody>
      </p:sp>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Study- </a:t>
            </a:r>
            <a:r>
              <a:rPr lang="en-US"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Wessex Water Services</a:t>
            </a:r>
            <a:endParaRPr lang="en-US" dirty="0">
              <a:solidFill>
                <a:schemeClr val="accent4">
                  <a:lumMod val="50000"/>
                </a:schemeClr>
              </a:solidFill>
            </a:endParaRPr>
          </a:p>
        </p:txBody>
      </p:sp>
      <p:pic>
        <p:nvPicPr>
          <p:cNvPr id="3" name="Content Placeholder 2"/>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85010" y="1815990"/>
            <a:ext cx="2112275" cy="1464716"/>
          </a:xfrm>
          <a:ln>
            <a:solidFill>
              <a:schemeClr val="accent1"/>
            </a:solidFill>
          </a:ln>
        </p:spPr>
      </p:pic>
    </p:spTree>
    <p:extLst>
      <p:ext uri="{BB962C8B-B14F-4D97-AF65-F5344CB8AC3E}">
        <p14:creationId xmlns:p14="http://schemas.microsoft.com/office/powerpoint/2010/main" val="1939022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Study - </a:t>
            </a:r>
            <a:r>
              <a:rPr lang="en-US" sz="2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WVW</a:t>
            </a:r>
            <a:endParaRPr lang="en-US" sz="1200" dirty="0">
              <a:solidFill>
                <a:schemeClr val="accent4">
                  <a:lumMod val="50000"/>
                </a:schemeClr>
              </a:solidFill>
            </a:endParaRPr>
          </a:p>
        </p:txBody>
      </p:sp>
      <p:sp>
        <p:nvSpPr>
          <p:cNvPr id="9" name="Content Placeholder 4"/>
          <p:cNvSpPr>
            <a:spLocks noGrp="1"/>
          </p:cNvSpPr>
          <p:nvPr>
            <p:ph sz="quarter" idx="4"/>
          </p:nvPr>
        </p:nvSpPr>
        <p:spPr>
          <a:xfrm>
            <a:off x="270640" y="855865"/>
            <a:ext cx="8520458" cy="5760750"/>
          </a:xfrm>
        </p:spPr>
        <p:txBody>
          <a:bodyPr>
            <a:normAutofit/>
          </a:bodyPr>
          <a:lstStyle/>
          <a:p>
            <a:pPr algn="ctr"/>
            <a:r>
              <a:rPr lang="en-US" sz="1500" dirty="0" smtClean="0"/>
              <a:t>Local water supply </a:t>
            </a:r>
            <a:r>
              <a:rPr lang="en-US" sz="1500" dirty="0" err="1"/>
              <a:t>Trinkwasserzweckverband</a:t>
            </a:r>
            <a:r>
              <a:rPr lang="en-US" sz="1500" dirty="0"/>
              <a:t> Weißeritzgruppe </a:t>
            </a:r>
            <a:r>
              <a:rPr lang="en-US" sz="1500" dirty="0" smtClean="0"/>
              <a:t>(WVW) in </a:t>
            </a:r>
            <a:r>
              <a:rPr lang="en-US" sz="1500" dirty="0" err="1" smtClean="0"/>
              <a:t>Freital</a:t>
            </a:r>
            <a:r>
              <a:rPr lang="en-US" sz="1500" dirty="0"/>
              <a:t>, Germany, </a:t>
            </a:r>
            <a:r>
              <a:rPr lang="en-US" sz="1500" dirty="0" smtClean="0"/>
              <a:t>installed </a:t>
            </a:r>
            <a:r>
              <a:rPr lang="en-US" sz="1500" dirty="0"/>
              <a:t>Neofit in 1995. </a:t>
            </a:r>
            <a:endParaRPr lang="en-US" sz="1500" dirty="0" smtClean="0"/>
          </a:p>
          <a:p>
            <a:pPr marL="228600" lvl="2" algn="ctr"/>
            <a:r>
              <a:rPr lang="en-US" sz="1500" dirty="0" smtClean="0"/>
              <a:t>As </a:t>
            </a:r>
            <a:r>
              <a:rPr lang="en-US" sz="1500" dirty="0"/>
              <a:t>per date of this </a:t>
            </a:r>
            <a:r>
              <a:rPr lang="en-US" sz="1500" dirty="0" smtClean="0"/>
              <a:t>report (Elzink</a:t>
            </a:r>
            <a:r>
              <a:rPr lang="en-US" sz="1500" dirty="0"/>
              <a:t>, 2018, Case Histories</a:t>
            </a:r>
            <a:r>
              <a:rPr lang="en-US" sz="1500" dirty="0" smtClean="0"/>
              <a:t>), and 23 years later </a:t>
            </a:r>
            <a:r>
              <a:rPr lang="en-US" sz="1500" dirty="0"/>
              <a:t>the with Neofit </a:t>
            </a:r>
            <a:r>
              <a:rPr lang="en-US" sz="1500" dirty="0" smtClean="0"/>
              <a:t>lined ¾” </a:t>
            </a:r>
            <a:r>
              <a:rPr lang="en-US" sz="1500" dirty="0"/>
              <a:t>lead service pipe is still in operation, with </a:t>
            </a:r>
            <a:r>
              <a:rPr lang="en-US" sz="1500" dirty="0" smtClean="0"/>
              <a:t>very satisfactory </a:t>
            </a:r>
            <a:r>
              <a:rPr lang="en-US" sz="1500" dirty="0"/>
              <a:t>performance, supplying 140-160 </a:t>
            </a:r>
            <a:r>
              <a:rPr lang="en-US" sz="1500" dirty="0" smtClean="0"/>
              <a:t>m3/yr. </a:t>
            </a:r>
            <a:endParaRPr lang="en-US" sz="1500" dirty="0"/>
          </a:p>
          <a:p>
            <a:pPr algn="ctr"/>
            <a:r>
              <a:rPr lang="en-US" sz="1500" dirty="0" smtClean="0"/>
              <a:t>The </a:t>
            </a:r>
            <a:r>
              <a:rPr lang="en-US" sz="1500" dirty="0"/>
              <a:t>water quality is monitored by WVW on a regular basis and made available to the end </a:t>
            </a:r>
            <a:r>
              <a:rPr lang="en-US" sz="1500" dirty="0" smtClean="0"/>
              <a:t>users. Lead </a:t>
            </a:r>
            <a:r>
              <a:rPr lang="en-US" sz="1500" dirty="0"/>
              <a:t>content is one of the parameters registered and was </a:t>
            </a:r>
            <a:r>
              <a:rPr lang="en-US" sz="1500" b="1" dirty="0"/>
              <a:t>&lt; 1.0 </a:t>
            </a:r>
            <a:r>
              <a:rPr lang="en-US" sz="1500" b="1" dirty="0" smtClean="0"/>
              <a:t>ppb.</a:t>
            </a:r>
            <a:endParaRPr lang="en-US" sz="15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45" y="2699305"/>
            <a:ext cx="2534730" cy="199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3035801" y="4034001"/>
            <a:ext cx="3124419" cy="181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014" y="2704509"/>
            <a:ext cx="2419131" cy="2836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64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347450" y="855866"/>
            <a:ext cx="8796550" cy="5107864"/>
          </a:xfrm>
        </p:spPr>
        <p:txBody>
          <a:bodyPr>
            <a:normAutofit/>
          </a:bodyPr>
          <a:lstStyle/>
          <a:p>
            <a:pPr marL="228600" lvl="1"/>
            <a:r>
              <a:rPr lang="en-US" sz="1600" dirty="0"/>
              <a:t>Several Installations since 2008, some listed below:</a:t>
            </a:r>
          </a:p>
          <a:p>
            <a:pPr marL="331470" lvl="1" indent="-285750"/>
            <a:r>
              <a:rPr lang="en-US" sz="1600" dirty="0"/>
              <a:t>Louisville </a:t>
            </a:r>
            <a:r>
              <a:rPr lang="en-US" sz="1600" dirty="0" smtClean="0"/>
              <a:t>Pilot </a:t>
            </a:r>
          </a:p>
          <a:p>
            <a:pPr marL="331470" lvl="1" indent="-285750"/>
            <a:r>
              <a:rPr lang="en-US" sz="1600" dirty="0" smtClean="0"/>
              <a:t>Iowa/Wisconsin					</a:t>
            </a:r>
            <a:endParaRPr lang="en-US" sz="1600" dirty="0"/>
          </a:p>
          <a:p>
            <a:pPr marL="45720" lvl="1" indent="0">
              <a:buNone/>
            </a:pPr>
            <a:r>
              <a:rPr lang="en-US" sz="1600" dirty="0"/>
              <a:t>				</a:t>
            </a:r>
            <a:endParaRPr lang="en-US" sz="1700" dirty="0" smtClean="0"/>
          </a:p>
          <a:p>
            <a:endParaRPr lang="en-US" sz="1700" dirty="0"/>
          </a:p>
          <a:p>
            <a:endParaRPr lang="en-US" sz="1700" dirty="0" smtClean="0"/>
          </a:p>
          <a:p>
            <a:endParaRPr lang="en-US" sz="1700" dirty="0"/>
          </a:p>
          <a:p>
            <a:endParaRPr lang="en-US" sz="1700" dirty="0" smtClean="0"/>
          </a:p>
          <a:p>
            <a:pPr lvl="1"/>
            <a:r>
              <a:rPr lang="en-US" sz="1600" dirty="0" smtClean="0"/>
              <a:t>Commercial </a:t>
            </a:r>
            <a:r>
              <a:rPr lang="en-US" sz="1600" dirty="0"/>
              <a:t>and Residential Examples </a:t>
            </a:r>
          </a:p>
          <a:p>
            <a:pPr lvl="1"/>
            <a:endParaRPr lang="en-US" sz="1600" dirty="0"/>
          </a:p>
          <a:p>
            <a:pPr lvl="1"/>
            <a:endParaRPr lang="en-US" sz="1600" dirty="0"/>
          </a:p>
          <a:p>
            <a:pPr lvl="1"/>
            <a:endParaRPr lang="en-US" sz="1600" dirty="0"/>
          </a:p>
          <a:p>
            <a:pPr lvl="1"/>
            <a:endParaRPr lang="en-US" sz="1600" dirty="0"/>
          </a:p>
          <a:p>
            <a:pPr lvl="1"/>
            <a:endParaRPr lang="en-US" sz="1600" dirty="0"/>
          </a:p>
          <a:p>
            <a:pPr marL="365760" lvl="1" indent="0">
              <a:buNone/>
            </a:pPr>
            <a:endParaRPr lang="en-US" sz="1600" dirty="0"/>
          </a:p>
          <a:p>
            <a:pPr lvl="1"/>
            <a:endParaRPr lang="en-US" sz="1600" dirty="0"/>
          </a:p>
          <a:p>
            <a:pPr lvl="1"/>
            <a:endParaRPr lang="en-US" sz="1600" dirty="0"/>
          </a:p>
          <a:p>
            <a:pPr marL="365760" lvl="1" indent="0">
              <a:buNone/>
            </a:pPr>
            <a:endParaRPr lang="en-US" sz="1600" dirty="0"/>
          </a:p>
          <a:p>
            <a:pPr marL="365760" lvl="1" indent="0">
              <a:buNone/>
            </a:pPr>
            <a:endParaRPr lang="en-US" sz="1600" dirty="0"/>
          </a:p>
        </p:txBody>
      </p:sp>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Studies – </a:t>
            </a:r>
            <a:r>
              <a:rPr lang="en-US"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North America </a:t>
            </a:r>
            <a:endPar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95" y="3992188"/>
            <a:ext cx="1854995" cy="2448790"/>
          </a:xfrm>
          <a:prstGeom prst="rect">
            <a:avLst/>
          </a:prstGeom>
          <a:ln>
            <a:solidFill>
              <a:schemeClr val="accent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6547" y="3992188"/>
            <a:ext cx="1868440" cy="2448790"/>
          </a:xfrm>
          <a:prstGeom prst="rect">
            <a:avLst/>
          </a:prstGeom>
          <a:ln>
            <a:solidFill>
              <a:schemeClr val="accent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2844" y="3992188"/>
            <a:ext cx="1920249" cy="2448790"/>
          </a:xfrm>
          <a:prstGeom prst="rect">
            <a:avLst/>
          </a:prstGeom>
          <a:ln>
            <a:solidFill>
              <a:schemeClr val="accent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4140" y="4030593"/>
            <a:ext cx="1849139" cy="2406628"/>
          </a:xfrm>
          <a:prstGeom prst="rect">
            <a:avLst/>
          </a:prstGeom>
          <a:ln>
            <a:solidFill>
              <a:schemeClr val="accent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5932" y="1223203"/>
            <a:ext cx="1659055" cy="2321012"/>
          </a:xfrm>
          <a:prstGeom prst="rect">
            <a:avLst/>
          </a:prstGeom>
          <a:ln>
            <a:solidFill>
              <a:schemeClr val="accent1"/>
            </a:solidFill>
          </a:ln>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3735" y="1223202"/>
            <a:ext cx="1775736" cy="2321013"/>
          </a:xfrm>
          <a:prstGeom prst="rect">
            <a:avLst/>
          </a:prstGeom>
          <a:ln>
            <a:solidFill>
              <a:schemeClr val="accent1"/>
            </a:solidFill>
          </a:ln>
        </p:spPr>
      </p:pic>
    </p:spTree>
    <p:extLst>
      <p:ext uri="{BB962C8B-B14F-4D97-AF65-F5344CB8AC3E}">
        <p14:creationId xmlns:p14="http://schemas.microsoft.com/office/powerpoint/2010/main" val="240078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85855" y="271090"/>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Studies-</a:t>
            </a:r>
            <a:r>
              <a:rPr lang="en-US"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Louisville</a:t>
            </a:r>
            <a:endParaRPr lang="en-US" dirty="0">
              <a:solidFill>
                <a:schemeClr val="accent4">
                  <a:lumMod val="50000"/>
                </a:schemeClr>
              </a:solidFill>
            </a:endParaRPr>
          </a:p>
        </p:txBody>
      </p:sp>
      <p:sp>
        <p:nvSpPr>
          <p:cNvPr id="2" name="Rectangle 1"/>
          <p:cNvSpPr/>
          <p:nvPr/>
        </p:nvSpPr>
        <p:spPr>
          <a:xfrm>
            <a:off x="367720" y="953545"/>
            <a:ext cx="8525910" cy="1508105"/>
          </a:xfrm>
          <a:prstGeom prst="rect">
            <a:avLst/>
          </a:prstGeom>
        </p:spPr>
        <p:txBody>
          <a:bodyPr wrap="square">
            <a:spAutoFit/>
          </a:bodyPr>
          <a:lstStyle/>
          <a:p>
            <a:r>
              <a:rPr lang="en-US" sz="1500" dirty="0" smtClean="0">
                <a:solidFill>
                  <a:schemeClr val="tx1">
                    <a:lumMod val="75000"/>
                    <a:lumOff val="25000"/>
                  </a:schemeClr>
                </a:solidFill>
              </a:rPr>
              <a:t>In 2008, eight homes had their service pipes lined with Neofit. First flush ranged from 1.6 to 3.8µg/L (micrograms per liter), well below the action limit of 15µg/L. During the demonstration, the homes were supplied by CSLs and continued to be after the demonstration. Nearly eight years later, five of the lined LSLs could be revisited</a:t>
            </a:r>
            <a:r>
              <a:rPr lang="en-US" sz="1500" dirty="0">
                <a:solidFill>
                  <a:schemeClr val="tx1">
                    <a:lumMod val="75000"/>
                    <a:lumOff val="25000"/>
                  </a:schemeClr>
                </a:solidFill>
              </a:rPr>
              <a:t> </a:t>
            </a:r>
            <a:r>
              <a:rPr lang="en-US" sz="1400" dirty="0">
                <a:solidFill>
                  <a:schemeClr val="tx1">
                    <a:lumMod val="75000"/>
                    <a:lumOff val="25000"/>
                  </a:schemeClr>
                </a:solidFill>
              </a:rPr>
              <a:t>(</a:t>
            </a:r>
            <a:r>
              <a:rPr lang="en-US" sz="1400" dirty="0" smtClean="0">
                <a:solidFill>
                  <a:schemeClr val="tx1">
                    <a:lumMod val="75000"/>
                    <a:lumOff val="25000"/>
                  </a:schemeClr>
                </a:solidFill>
              </a:rPr>
              <a:t>Ball, 2016, Water </a:t>
            </a:r>
            <a:r>
              <a:rPr lang="en-US" sz="1400" dirty="0">
                <a:solidFill>
                  <a:schemeClr val="tx1">
                    <a:lumMod val="75000"/>
                    <a:lumOff val="25000"/>
                  </a:schemeClr>
                </a:solidFill>
              </a:rPr>
              <a:t>Q</a:t>
            </a:r>
            <a:r>
              <a:rPr lang="en-US" sz="1400" dirty="0" smtClean="0">
                <a:solidFill>
                  <a:schemeClr val="tx1">
                    <a:lumMod val="75000"/>
                    <a:lumOff val="25000"/>
                  </a:schemeClr>
                </a:solidFill>
              </a:rPr>
              <a:t>uality Sampling Results</a:t>
            </a:r>
          </a:p>
          <a:p>
            <a:r>
              <a:rPr lang="en-US" sz="1400" dirty="0" smtClean="0">
                <a:solidFill>
                  <a:schemeClr val="tx1">
                    <a:lumMod val="75000"/>
                    <a:lumOff val="25000"/>
                  </a:schemeClr>
                </a:solidFill>
              </a:rPr>
              <a:t>for </a:t>
            </a:r>
            <a:r>
              <a:rPr lang="en-US" sz="1400" dirty="0">
                <a:solidFill>
                  <a:schemeClr val="tx1">
                    <a:lumMod val="75000"/>
                    <a:lumOff val="25000"/>
                  </a:schemeClr>
                </a:solidFill>
              </a:rPr>
              <a:t>N</a:t>
            </a:r>
            <a:r>
              <a:rPr lang="en-US" sz="1400" dirty="0" smtClean="0">
                <a:solidFill>
                  <a:schemeClr val="tx1">
                    <a:lumMod val="75000"/>
                    <a:lumOff val="25000"/>
                  </a:schemeClr>
                </a:solidFill>
              </a:rPr>
              <a:t>eofit® Lined Lead Drinking Water Service Lines). </a:t>
            </a:r>
            <a:r>
              <a:rPr lang="en-US" sz="1500" dirty="0" smtClean="0">
                <a:solidFill>
                  <a:schemeClr val="tx1">
                    <a:lumMod val="75000"/>
                    <a:lumOff val="25000"/>
                  </a:schemeClr>
                </a:solidFill>
              </a:rPr>
              <a:t>This is considered an extreme and unlikely situation and worst-case scenario. </a:t>
            </a:r>
            <a:endParaRPr lang="en-US" sz="1500" dirty="0">
              <a:solidFill>
                <a:schemeClr val="tx1">
                  <a:lumMod val="75000"/>
                  <a:lumOff val="25000"/>
                </a:schemeClr>
              </a:solidFill>
            </a:endParaRP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2482" y="2598955"/>
            <a:ext cx="5099036" cy="382563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98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85855" y="271090"/>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Case Studies-</a:t>
            </a:r>
            <a:r>
              <a:rPr lang="en-US"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Louisville</a:t>
            </a:r>
            <a:endParaRPr lang="en-US" dirty="0">
              <a:solidFill>
                <a:schemeClr val="accent4">
                  <a:lumMod val="50000"/>
                </a:schemeClr>
              </a:solidFill>
            </a:endParaRPr>
          </a:p>
        </p:txBody>
      </p:sp>
      <p:sp>
        <p:nvSpPr>
          <p:cNvPr id="18" name="Content Placeholder 4"/>
          <p:cNvSpPr txBox="1">
            <a:spLocks/>
          </p:cNvSpPr>
          <p:nvPr/>
        </p:nvSpPr>
        <p:spPr>
          <a:xfrm>
            <a:off x="3349056" y="6021338"/>
            <a:ext cx="5369436" cy="48006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5720" indent="-457200">
              <a:buNone/>
            </a:pPr>
            <a:r>
              <a:rPr lang="en-US" sz="1050" dirty="0">
                <a:solidFill>
                  <a:schemeClr val="accent4">
                    <a:lumMod val="50000"/>
                  </a:schemeClr>
                </a:solidFill>
              </a:rPr>
              <a:t>Welter, G. (2016) Pipe coating or lining as alternative strategies for lead service line replacement, 16.</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76" t="2081" r="1287" b="2575"/>
          <a:stretch/>
        </p:blipFill>
        <p:spPr>
          <a:xfrm>
            <a:off x="3363490" y="2582818"/>
            <a:ext cx="5433060" cy="3314700"/>
          </a:xfrm>
          <a:prstGeom prst="rect">
            <a:avLst/>
          </a:prstGeom>
          <a:ln>
            <a:solidFill>
              <a:schemeClr val="accent1"/>
            </a:solidFill>
          </a:ln>
        </p:spPr>
      </p:pic>
      <p:sp>
        <p:nvSpPr>
          <p:cNvPr id="7" name="Content Placeholder 4"/>
          <p:cNvSpPr txBox="1">
            <a:spLocks/>
          </p:cNvSpPr>
          <p:nvPr/>
        </p:nvSpPr>
        <p:spPr>
          <a:xfrm>
            <a:off x="203616" y="2885975"/>
            <a:ext cx="3187615" cy="276516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4450" lvl="1" indent="0"/>
            <a:r>
              <a:rPr lang="en-US" sz="1600" dirty="0" smtClean="0"/>
              <a:t>Worst </a:t>
            </a:r>
            <a:r>
              <a:rPr lang="en-US" sz="1600" dirty="0"/>
              <a:t>Case Scenario</a:t>
            </a:r>
          </a:p>
          <a:p>
            <a:pPr marL="318770" lvl="3" indent="0"/>
            <a:r>
              <a:rPr lang="en-US" sz="1400" dirty="0"/>
              <a:t>Stagnant &amp; dormant for 8 years</a:t>
            </a:r>
          </a:p>
          <a:p>
            <a:pPr marL="44450" lvl="1" indent="0"/>
            <a:r>
              <a:rPr lang="en-US" sz="1600" dirty="0"/>
              <a:t>Isolated for 8 years</a:t>
            </a:r>
          </a:p>
          <a:p>
            <a:pPr marL="44450" lvl="1" indent="0"/>
            <a:endParaRPr lang="en-US" sz="1600" dirty="0"/>
          </a:p>
          <a:p>
            <a:pPr marL="44450" lvl="1" indent="0"/>
            <a:r>
              <a:rPr lang="en-US" sz="1600" dirty="0"/>
              <a:t>Importance of Proper Fittings</a:t>
            </a:r>
          </a:p>
          <a:p>
            <a:pPr marL="318770" lvl="3" indent="0"/>
            <a:r>
              <a:rPr lang="en-US" sz="1400" dirty="0"/>
              <a:t>2520 Issue</a:t>
            </a:r>
          </a:p>
          <a:p>
            <a:pPr marL="318770" lvl="3" indent="0"/>
            <a:r>
              <a:rPr lang="en-US" sz="1400" dirty="0"/>
              <a:t>Same for replacement</a:t>
            </a:r>
          </a:p>
          <a:p>
            <a:pPr lvl="1"/>
            <a:endParaRPr lang="en-US" sz="1600" dirty="0"/>
          </a:p>
          <a:p>
            <a:pPr marL="45720" indent="0">
              <a:buNone/>
            </a:pPr>
            <a:endParaRPr lang="en-US" sz="1600" dirty="0"/>
          </a:p>
        </p:txBody>
      </p:sp>
      <p:sp>
        <p:nvSpPr>
          <p:cNvPr id="5" name="Rectangle 4"/>
          <p:cNvSpPr/>
          <p:nvPr/>
        </p:nvSpPr>
        <p:spPr>
          <a:xfrm>
            <a:off x="577880" y="1107567"/>
            <a:ext cx="8044600" cy="1015663"/>
          </a:xfrm>
          <a:prstGeom prst="rect">
            <a:avLst/>
          </a:prstGeom>
        </p:spPr>
        <p:txBody>
          <a:bodyPr wrap="square">
            <a:spAutoFit/>
          </a:bodyPr>
          <a:lstStyle/>
          <a:p>
            <a:r>
              <a:rPr lang="en-US" sz="1500" b="1" dirty="0" smtClean="0">
                <a:solidFill>
                  <a:schemeClr val="tx1">
                    <a:lumMod val="75000"/>
                    <a:lumOff val="25000"/>
                  </a:schemeClr>
                </a:solidFill>
              </a:rPr>
              <a:t>Example of Outliers </a:t>
            </a:r>
            <a:r>
              <a:rPr lang="en-US" sz="1500" dirty="0" smtClean="0">
                <a:solidFill>
                  <a:schemeClr val="tx1">
                    <a:lumMod val="75000"/>
                    <a:lumOff val="25000"/>
                  </a:schemeClr>
                </a:solidFill>
              </a:rPr>
              <a:t>- Taking </a:t>
            </a:r>
            <a:r>
              <a:rPr lang="en-US" sz="1500" dirty="0">
                <a:solidFill>
                  <a:schemeClr val="tx1">
                    <a:lumMod val="75000"/>
                    <a:lumOff val="25000"/>
                  </a:schemeClr>
                </a:solidFill>
              </a:rPr>
              <a:t>note of the 2520 job site, there is clearly an issue here. Seeing as it appears an outlier to the other results, it was investigated further and it was discovered that there were brass fittings used. After replacing the fittings, the lead level significantly dropped to similar levels as the other locations. </a:t>
            </a:r>
          </a:p>
        </p:txBody>
      </p:sp>
    </p:spTree>
    <p:extLst>
      <p:ext uri="{BB962C8B-B14F-4D97-AF65-F5344CB8AC3E}">
        <p14:creationId xmlns:p14="http://schemas.microsoft.com/office/powerpoint/2010/main" val="801381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17020" y="126170"/>
            <a:ext cx="8909960" cy="1113770"/>
          </a:xfrm>
          <a:prstGeom prst="rect">
            <a:avLst/>
          </a:prstGeom>
        </p:spPr>
        <p:txBody>
          <a:bodyPr vert="horz" lIns="91440" tIns="45720" rIns="91440" bIns="45720" rtlCol="0">
            <a:normAutofit fontScale="92500"/>
          </a:bodyPr>
          <a:lstStyle/>
          <a:p>
            <a:pPr marL="123825" indent="-15875" algn="ctr">
              <a:lnSpc>
                <a:spcPct val="150000"/>
              </a:lnSpc>
              <a:spcBef>
                <a:spcPct val="20000"/>
              </a:spcBef>
              <a:spcAft>
                <a:spcPts val="300"/>
              </a:spcAft>
              <a:buClr>
                <a:schemeClr val="accent6">
                  <a:lumMod val="75000"/>
                </a:schemeClr>
              </a:buClr>
              <a:buSzPct val="130000"/>
              <a:defRPr/>
            </a:pPr>
            <a:r>
              <a:rPr lang="en-US" sz="19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rPr>
              <a:t>NSF/ANSI 61 Certified</a:t>
            </a:r>
            <a:endParaRPr lang="en-US" sz="1900" dirty="0">
              <a:solidFill>
                <a:schemeClr val="accent4">
                  <a:lumMod val="50000"/>
                </a:schemeClr>
              </a:solidFill>
            </a:endParaRPr>
          </a:p>
          <a:p>
            <a:pPr marL="123825" indent="-15875" algn="ctr">
              <a:lnSpc>
                <a:spcPct val="150000"/>
              </a:lnSpc>
              <a:spcBef>
                <a:spcPct val="20000"/>
              </a:spcBef>
              <a:spcAft>
                <a:spcPts val="300"/>
              </a:spcAft>
              <a:buClr>
                <a:schemeClr val="accent6">
                  <a:lumMod val="75000"/>
                </a:schemeClr>
              </a:buClr>
              <a:buSzPct val="130000"/>
              <a:defRPr/>
            </a:pPr>
            <a:r>
              <a:rPr lang="en-US" sz="1300" dirty="0">
                <a:solidFill>
                  <a:schemeClr val="accent4">
                    <a:lumMod val="50000"/>
                  </a:schemeClr>
                </a:solidFill>
              </a:rPr>
              <a:t>The Water Quality Association has issued certification for Neofit to the standards of NSF 61/ANSI 61 and NSF 61/ANSI </a:t>
            </a:r>
            <a:r>
              <a:rPr lang="en-US" sz="1300" dirty="0" smtClean="0">
                <a:solidFill>
                  <a:schemeClr val="accent4">
                    <a:lumMod val="50000"/>
                  </a:schemeClr>
                </a:solidFill>
              </a:rPr>
              <a:t>372.</a:t>
            </a:r>
          </a:p>
          <a:p>
            <a:pPr marL="228600" marR="0" lvl="0" indent="-182563" algn="l" defTabSz="914400" rtl="0" eaLnBrk="1" fontAlgn="auto" latinLnBrk="0" hangingPunct="1">
              <a:lnSpc>
                <a:spcPct val="100000"/>
              </a:lnSpc>
              <a:spcBef>
                <a:spcPct val="20000"/>
              </a:spcBef>
              <a:spcAft>
                <a:spcPts val="300"/>
              </a:spcAft>
              <a:buClr>
                <a:schemeClr val="accent6">
                  <a:lumMod val="75000"/>
                </a:schemeClr>
              </a:buClr>
              <a:buSzPct val="130000"/>
              <a:tabLst/>
              <a:defRPr/>
            </a:pPr>
            <a:endParaRPr kumimoji="0" lang="en-US" sz="1400" b="0" i="0" u="none" strike="noStrike" kern="1200" cap="none" spc="0" normalizeH="0" baseline="0" noProof="0" dirty="0">
              <a:ln>
                <a:noFill/>
              </a:ln>
              <a:solidFill>
                <a:schemeClr val="accent4">
                  <a:lumMod val="50000"/>
                </a:schemeClr>
              </a:solidFill>
              <a:effectLst/>
              <a:uLnTx/>
              <a:uFillTx/>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39940"/>
            <a:ext cx="8229600" cy="4800600"/>
          </a:xfrm>
          <a:prstGeom prst="rect">
            <a:avLst/>
          </a:prstGeom>
          <a:ln>
            <a:solidFill>
              <a:schemeClr val="accent1"/>
            </a:solidFill>
          </a:ln>
        </p:spPr>
      </p:pic>
      <p:cxnSp>
        <p:nvCxnSpPr>
          <p:cNvPr id="6" name="Straight Arrow Connector 5"/>
          <p:cNvCxnSpPr/>
          <p:nvPr/>
        </p:nvCxnSpPr>
        <p:spPr>
          <a:xfrm>
            <a:off x="78615" y="4197100"/>
            <a:ext cx="34018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598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347450" y="855866"/>
            <a:ext cx="5722345" cy="499264"/>
          </a:xfrm>
        </p:spPr>
        <p:txBody>
          <a:bodyPr>
            <a:normAutofit/>
          </a:bodyPr>
          <a:lstStyle/>
          <a:p>
            <a:pPr marL="228600" lvl="1"/>
            <a:r>
              <a:rPr lang="en-US" sz="1500" dirty="0" smtClean="0"/>
              <a:t>Approval in Wisconsin and Iowa for Live-Installations</a:t>
            </a:r>
          </a:p>
          <a:p>
            <a:pPr marL="320040" lvl="2" indent="0">
              <a:buNone/>
            </a:pPr>
            <a:endParaRPr lang="en-US" sz="1400" dirty="0"/>
          </a:p>
          <a:p>
            <a:pPr lvl="1"/>
            <a:endParaRPr lang="en-US" sz="1600" dirty="0"/>
          </a:p>
          <a:p>
            <a:pPr lvl="1"/>
            <a:endParaRPr lang="en-US" sz="1600" dirty="0"/>
          </a:p>
          <a:p>
            <a:pPr lvl="1"/>
            <a:endParaRPr lang="en-US" sz="1600" dirty="0"/>
          </a:p>
          <a:p>
            <a:pPr lvl="1"/>
            <a:endParaRPr lang="en-US" sz="1600" dirty="0" smtClean="0"/>
          </a:p>
          <a:p>
            <a:pPr lvl="1"/>
            <a:endParaRPr lang="en-US" sz="1600" dirty="0" smtClean="0"/>
          </a:p>
          <a:p>
            <a:pPr marL="365760" lvl="1" indent="0">
              <a:buNone/>
            </a:pPr>
            <a:endParaRPr lang="en-US" sz="1600" dirty="0"/>
          </a:p>
          <a:p>
            <a:pPr lvl="1"/>
            <a:endParaRPr lang="en-US" sz="1600" dirty="0"/>
          </a:p>
          <a:p>
            <a:pPr lvl="1"/>
            <a:endParaRPr lang="en-US" sz="1600" dirty="0"/>
          </a:p>
          <a:p>
            <a:pPr marL="365760" lvl="1" indent="0">
              <a:buNone/>
            </a:pPr>
            <a:endParaRPr lang="en-US" sz="1600" dirty="0"/>
          </a:p>
          <a:p>
            <a:pPr marL="365760" lvl="1" indent="0">
              <a:buNone/>
            </a:pPr>
            <a:endParaRPr lang="en-US" sz="1600" dirty="0"/>
          </a:p>
        </p:txBody>
      </p:sp>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rPr>
              <a:t>+</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Case Studies – </a:t>
            </a:r>
            <a:r>
              <a:rPr lang="en-US"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North America </a:t>
            </a:r>
            <a:endPar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6250" b="3968"/>
          <a:stretch/>
        </p:blipFill>
        <p:spPr>
          <a:xfrm>
            <a:off x="4802430" y="3923783"/>
            <a:ext cx="3891706" cy="2328673"/>
          </a:xfrm>
          <a:prstGeom prst="rect">
            <a:avLst/>
          </a:prstGeom>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4293" b="12833"/>
          <a:stretch/>
        </p:blipFill>
        <p:spPr bwMode="auto">
          <a:xfrm>
            <a:off x="5213515" y="1623965"/>
            <a:ext cx="3372931" cy="162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8346" b="15265"/>
          <a:stretch/>
        </p:blipFill>
        <p:spPr>
          <a:xfrm>
            <a:off x="539475" y="4143240"/>
            <a:ext cx="3681551" cy="2109216"/>
          </a:xfrm>
          <a:prstGeom prst="rect">
            <a:avLst/>
          </a:prstGeom>
        </p:spPr>
      </p:pic>
      <p:sp>
        <p:nvSpPr>
          <p:cNvPr id="2" name="Rectangle 1"/>
          <p:cNvSpPr/>
          <p:nvPr/>
        </p:nvSpPr>
        <p:spPr>
          <a:xfrm>
            <a:off x="232235" y="1278320"/>
            <a:ext cx="4992648" cy="2631490"/>
          </a:xfrm>
          <a:prstGeom prst="rect">
            <a:avLst/>
          </a:prstGeom>
        </p:spPr>
        <p:txBody>
          <a:bodyPr wrap="square">
            <a:spAutoFit/>
          </a:bodyPr>
          <a:lstStyle/>
          <a:p>
            <a:r>
              <a:rPr lang="en-US" sz="1500" dirty="0">
                <a:solidFill>
                  <a:schemeClr val="tx1">
                    <a:lumMod val="75000"/>
                    <a:lumOff val="25000"/>
                  </a:schemeClr>
                </a:solidFill>
              </a:rPr>
              <a:t>In a joint effort with SEH Inc. and </a:t>
            </a:r>
            <a:r>
              <a:rPr lang="en-US" sz="1500" dirty="0" smtClean="0">
                <a:solidFill>
                  <a:schemeClr val="tx1">
                    <a:lumMod val="75000"/>
                    <a:lumOff val="25000"/>
                  </a:schemeClr>
                </a:solidFill>
              </a:rPr>
              <a:t>LMK </a:t>
            </a:r>
            <a:r>
              <a:rPr lang="en-US" sz="1500" dirty="0">
                <a:solidFill>
                  <a:schemeClr val="tx1">
                    <a:lumMod val="75000"/>
                    <a:lumOff val="25000"/>
                  </a:schemeClr>
                </a:solidFill>
              </a:rPr>
              <a:t>Technologies, Neofit+Plus has successfully been installed in a Wauwatosa home with a 1” lead water line, approx. 45ft in length. The home was the winner of lottery drawn to fairly choose who would participate in this live demonstration for the state and WI DNR. Following a preview meeting for the state of Wisconsin in earlier months and receiving state approval shortly after, nearly 80 nearby water authorities observed the live installation. After the successful installation, lead level samples were taken.</a:t>
            </a:r>
          </a:p>
        </p:txBody>
      </p:sp>
    </p:spTree>
    <p:extLst>
      <p:ext uri="{BB962C8B-B14F-4D97-AF65-F5344CB8AC3E}">
        <p14:creationId xmlns:p14="http://schemas.microsoft.com/office/powerpoint/2010/main" val="3258014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a:spLocks noGrp="1"/>
          </p:cNvSpPr>
          <p:nvPr>
            <p:ph sz="quarter" idx="13"/>
          </p:nvPr>
        </p:nvSpPr>
        <p:spPr>
          <a:xfrm>
            <a:off x="6341100" y="4302133"/>
            <a:ext cx="2224664" cy="1352558"/>
          </a:xfrm>
        </p:spPr>
        <p:txBody>
          <a:bodyPr>
            <a:normAutofit/>
          </a:bodyPr>
          <a:lstStyle/>
          <a:p>
            <a:pPr marL="104775" indent="0" algn="ctr">
              <a:buNone/>
            </a:pPr>
            <a:r>
              <a:rPr lang="en-US" sz="1800" dirty="0" smtClean="0"/>
              <a:t>For information on flow capacity effects of Neofit+. </a:t>
            </a:r>
          </a:p>
          <a:p>
            <a:pPr marL="287338" indent="-182563"/>
            <a:endParaRPr lang="en-US" sz="1800" dirty="0"/>
          </a:p>
          <a:p>
            <a:pPr marL="2974975" indent="-182563"/>
            <a:endParaRPr lang="en-US" sz="1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266" y="1508750"/>
            <a:ext cx="2070333" cy="2786441"/>
          </a:xfrm>
          <a:prstGeom prst="rect">
            <a:avLst/>
          </a:prstGeom>
          <a:ln>
            <a:solidFill>
              <a:schemeClr val="accent1"/>
            </a:solidFill>
          </a:ln>
        </p:spPr>
      </p:pic>
      <p:sp>
        <p:nvSpPr>
          <p:cNvPr id="6" name="TextBox 5"/>
          <p:cNvSpPr txBox="1"/>
          <p:nvPr/>
        </p:nvSpPr>
        <p:spPr>
          <a:xfrm>
            <a:off x="385855" y="241385"/>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References</a:t>
            </a:r>
            <a:endParaRPr lang="en-US" sz="1050" dirty="0">
              <a:solidFill>
                <a:schemeClr val="accent4">
                  <a:lumMod val="50000"/>
                </a:schemeClr>
              </a:solidFill>
            </a:endParaRPr>
          </a:p>
        </p:txBody>
      </p:sp>
      <p:grpSp>
        <p:nvGrpSpPr>
          <p:cNvPr id="14" name="Group 13"/>
          <p:cNvGrpSpPr/>
          <p:nvPr/>
        </p:nvGrpSpPr>
        <p:grpSpPr>
          <a:xfrm>
            <a:off x="640933" y="1552352"/>
            <a:ext cx="2241247" cy="4095397"/>
            <a:chOff x="640933" y="1091584"/>
            <a:chExt cx="2241247" cy="4095397"/>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95" y="1091584"/>
              <a:ext cx="2133600" cy="2805113"/>
            </a:xfrm>
            <a:prstGeom prst="rect">
              <a:avLst/>
            </a:prstGeom>
            <a:ln>
              <a:solidFill>
                <a:schemeClr val="accent1"/>
              </a:solidFill>
            </a:ln>
          </p:spPr>
        </p:pic>
        <p:sp>
          <p:nvSpPr>
            <p:cNvPr id="9" name="Content Placeholder 4"/>
            <p:cNvSpPr txBox="1">
              <a:spLocks/>
            </p:cNvSpPr>
            <p:nvPr/>
          </p:nvSpPr>
          <p:spPr>
            <a:xfrm>
              <a:off x="640933" y="3896697"/>
              <a:ext cx="2241247" cy="1290284"/>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104775" indent="0" algn="ctr">
                <a:buNone/>
              </a:pPr>
              <a:r>
                <a:rPr lang="en-US" sz="1800" dirty="0" smtClean="0"/>
                <a:t>For information on Case Histories  of Neofit+. </a:t>
              </a:r>
            </a:p>
            <a:p>
              <a:pPr marL="287338" indent="-182563"/>
              <a:endParaRPr lang="en-US" sz="1800" dirty="0" smtClean="0"/>
            </a:p>
            <a:p>
              <a:pPr marL="2974975" indent="-182563"/>
              <a:endParaRPr lang="en-US" sz="1800" dirty="0"/>
            </a:p>
          </p:txBody>
        </p:sp>
      </p:grpSp>
      <p:grpSp>
        <p:nvGrpSpPr>
          <p:cNvPr id="15" name="Group 14"/>
          <p:cNvGrpSpPr/>
          <p:nvPr/>
        </p:nvGrpSpPr>
        <p:grpSpPr>
          <a:xfrm>
            <a:off x="3462773" y="1512327"/>
            <a:ext cx="2376592" cy="4135422"/>
            <a:chOff x="3462773" y="1051559"/>
            <a:chExt cx="2376592" cy="4135422"/>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801" y="1051559"/>
              <a:ext cx="2207360" cy="2842812"/>
            </a:xfrm>
            <a:prstGeom prst="rect">
              <a:avLst/>
            </a:prstGeom>
            <a:ln>
              <a:solidFill>
                <a:schemeClr val="accent1"/>
              </a:solidFill>
            </a:ln>
          </p:spPr>
        </p:pic>
        <p:sp>
          <p:nvSpPr>
            <p:cNvPr id="13" name="Content Placeholder 4"/>
            <p:cNvSpPr txBox="1">
              <a:spLocks/>
            </p:cNvSpPr>
            <p:nvPr/>
          </p:nvSpPr>
          <p:spPr>
            <a:xfrm>
              <a:off x="3462773" y="3896697"/>
              <a:ext cx="2376592" cy="1290284"/>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104775" indent="0" algn="ctr">
                <a:buNone/>
              </a:pPr>
              <a:r>
                <a:rPr lang="en-US" sz="1800" dirty="0" smtClean="0"/>
                <a:t>For information on Louisville Neofit+ Pilot. </a:t>
              </a:r>
            </a:p>
            <a:p>
              <a:pPr marL="287338" indent="-182563"/>
              <a:endParaRPr lang="en-US" sz="1800" dirty="0" smtClean="0"/>
            </a:p>
            <a:p>
              <a:pPr marL="2974975" indent="-182563"/>
              <a:endParaRPr lang="en-US" sz="1800" dirty="0"/>
            </a:p>
          </p:txBody>
        </p:sp>
      </p:grpSp>
    </p:spTree>
    <p:extLst>
      <p:ext uri="{BB962C8B-B14F-4D97-AF65-F5344CB8AC3E}">
        <p14:creationId xmlns:p14="http://schemas.microsoft.com/office/powerpoint/2010/main" val="1652629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Fittings</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dirty="0">
              <a:solidFill>
                <a:schemeClr val="accent4">
                  <a:lumMod val="50000"/>
                </a:schemeClr>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723" t="23448" r="4410" b="24828"/>
          <a:stretch/>
        </p:blipFill>
        <p:spPr>
          <a:xfrm>
            <a:off x="6897627" y="4535622"/>
            <a:ext cx="1860518" cy="1725553"/>
          </a:xfrm>
          <a:prstGeom prst="rect">
            <a:avLst/>
          </a:prstGeom>
          <a:ln>
            <a:solidFill>
              <a:schemeClr val="accent1"/>
            </a:solidFill>
          </a:ln>
        </p:spPr>
      </p:pic>
      <p:sp>
        <p:nvSpPr>
          <p:cNvPr id="17" name="Content Placeholder 4"/>
          <p:cNvSpPr>
            <a:spLocks noGrp="1"/>
          </p:cNvSpPr>
          <p:nvPr>
            <p:ph sz="quarter" idx="4"/>
          </p:nvPr>
        </p:nvSpPr>
        <p:spPr>
          <a:xfrm>
            <a:off x="309045" y="894270"/>
            <a:ext cx="4227598" cy="2941733"/>
          </a:xfrm>
        </p:spPr>
        <p:txBody>
          <a:bodyPr>
            <a:normAutofit/>
          </a:bodyPr>
          <a:lstStyle/>
          <a:p>
            <a:pPr marL="45720" indent="0">
              <a:buNone/>
            </a:pPr>
            <a:r>
              <a:rPr lang="en-US" sz="1500" dirty="0"/>
              <a:t>While Neofit provides a complete barrier, it must also be paired with proper fittings. All connections must be lead free, as 2520 Meadow Rd </a:t>
            </a:r>
            <a:r>
              <a:rPr lang="en-US" sz="1500" dirty="0" smtClean="0"/>
              <a:t>demonstrates (Louisville). </a:t>
            </a:r>
            <a:r>
              <a:rPr lang="en-US" sz="1500" dirty="0"/>
              <a:t>This situation is not a Neofit- only issue, same goes for any other type of rehabilitation. If any scale/sediment were to get into the liner during installation, it would simply be flushed out during the first flush. Any traces of lead afterward would be due to the water being in contact with some other part, not the PET liner. </a:t>
            </a:r>
          </a:p>
        </p:txBody>
      </p:sp>
      <p:grpSp>
        <p:nvGrpSpPr>
          <p:cNvPr id="5" name="Group 4"/>
          <p:cNvGrpSpPr/>
          <p:nvPr/>
        </p:nvGrpSpPr>
        <p:grpSpPr>
          <a:xfrm>
            <a:off x="7412984" y="702245"/>
            <a:ext cx="1323834" cy="3380727"/>
            <a:chOff x="3635903" y="461204"/>
            <a:chExt cx="1323834" cy="338072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8875" t="22140" r="33052" b="45409"/>
            <a:stretch/>
          </p:blipFill>
          <p:spPr>
            <a:xfrm>
              <a:off x="3635903" y="461204"/>
              <a:ext cx="1323833" cy="1506234"/>
            </a:xfrm>
            <a:prstGeom prst="rect">
              <a:avLst/>
            </a:prstGeom>
            <a:ln>
              <a:solidFill>
                <a:schemeClr val="accent1"/>
              </a:solidFill>
            </a:ln>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9540" t="34098" r="32388" b="25517"/>
            <a:stretch/>
          </p:blipFill>
          <p:spPr>
            <a:xfrm>
              <a:off x="3635903" y="1967439"/>
              <a:ext cx="1323834" cy="1874492"/>
            </a:xfrm>
            <a:prstGeom prst="rect">
              <a:avLst/>
            </a:prstGeom>
            <a:ln>
              <a:solidFill>
                <a:schemeClr val="accent1"/>
              </a:solidFill>
            </a:ln>
          </p:spPr>
        </p:pic>
      </p:grpSp>
      <p:grpSp>
        <p:nvGrpSpPr>
          <p:cNvPr id="2" name="Group 1"/>
          <p:cNvGrpSpPr/>
          <p:nvPr/>
        </p:nvGrpSpPr>
        <p:grpSpPr>
          <a:xfrm>
            <a:off x="4533595" y="702245"/>
            <a:ext cx="2587752" cy="3380727"/>
            <a:chOff x="3765495" y="969872"/>
            <a:chExt cx="2587752" cy="3565750"/>
          </a:xfrm>
        </p:grpSpPr>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2500" t="2993" b="14850"/>
            <a:stretch/>
          </p:blipFill>
          <p:spPr>
            <a:xfrm>
              <a:off x="3765495" y="969872"/>
              <a:ext cx="2587752" cy="1822294"/>
            </a:xfrm>
            <a:prstGeom prst="rect">
              <a:avLst/>
            </a:prstGeom>
            <a:ln>
              <a:solidFill>
                <a:schemeClr val="accent1"/>
              </a:solidFill>
            </a:ln>
          </p:spPr>
        </p:pic>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20366" t="16537" r="12069" b="22698"/>
            <a:stretch/>
          </p:blipFill>
          <p:spPr>
            <a:xfrm>
              <a:off x="3768543" y="2792166"/>
              <a:ext cx="2584704" cy="1743456"/>
            </a:xfrm>
            <a:prstGeom prst="rect">
              <a:avLst/>
            </a:prstGeom>
            <a:ln>
              <a:solidFill>
                <a:schemeClr val="accent1"/>
              </a:solidFill>
            </a:ln>
          </p:spPr>
        </p:pic>
      </p:grpSp>
      <p:pic>
        <p:nvPicPr>
          <p:cNvPr id="12" name="Picture 11"/>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8243" r="6605" b="15683"/>
          <a:stretch/>
        </p:blipFill>
        <p:spPr>
          <a:xfrm>
            <a:off x="2521269" y="4685436"/>
            <a:ext cx="1881509" cy="1394641"/>
          </a:xfrm>
          <a:prstGeom prst="rect">
            <a:avLst/>
          </a:prstGeom>
          <a:ln>
            <a:solidFill>
              <a:schemeClr val="bg2">
                <a:lumMod val="50000"/>
              </a:schemeClr>
            </a:solidFill>
          </a:ln>
        </p:spPr>
      </p:pic>
      <p:pic>
        <p:nvPicPr>
          <p:cNvPr id="13" name="Picture 12"/>
          <p:cNvPicPr>
            <a:picLocks noChangeAspect="1"/>
          </p:cNvPicPr>
          <p:nvPr/>
        </p:nvPicPr>
        <p:blipFill rotWithShape="1">
          <a:blip r:embed="rId12">
            <a:extLst>
              <a:ext uri="{28A0092B-C50C-407E-A947-70E740481C1C}">
                <a14:useLocalDpi xmlns:a14="http://schemas.microsoft.com/office/drawing/2010/main" val="0"/>
              </a:ext>
            </a:extLst>
          </a:blip>
          <a:srcRect l="12587" t="19944" r="26119" b="23131"/>
          <a:stretch/>
        </p:blipFill>
        <p:spPr>
          <a:xfrm>
            <a:off x="385855" y="3836003"/>
            <a:ext cx="1959310" cy="2426208"/>
          </a:xfrm>
          <a:prstGeom prst="rect">
            <a:avLst/>
          </a:prstGeom>
          <a:ln>
            <a:solidFill>
              <a:schemeClr val="bg2">
                <a:lumMod val="50000"/>
              </a:schemeClr>
            </a:solidFill>
          </a:ln>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33595" y="4504340"/>
            <a:ext cx="2218254" cy="1756835"/>
          </a:xfrm>
          <a:prstGeom prst="rect">
            <a:avLst/>
          </a:prstGeom>
          <a:ln>
            <a:solidFill>
              <a:schemeClr val="bg2">
                <a:lumMod val="50000"/>
              </a:schemeClr>
            </a:solidFill>
          </a:ln>
        </p:spPr>
      </p:pic>
    </p:spTree>
    <p:extLst>
      <p:ext uri="{BB962C8B-B14F-4D97-AF65-F5344CB8AC3E}">
        <p14:creationId xmlns:p14="http://schemas.microsoft.com/office/powerpoint/2010/main" val="1521234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Flow-Liner\AppData\Local\Microsoft\Windows\INetCache\IE\QLD9XDQU\house-clipart[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317" b="91667" l="3740" r="75610">
                        <a14:foregroundMark x1="35610" y1="21341" x2="35610" y2="21341"/>
                        <a14:foregroundMark x1="33659" y1="22967" x2="33659" y2="22967"/>
                        <a14:foregroundMark x1="33984" y1="24797" x2="33984" y2="24797"/>
                        <a14:foregroundMark x1="37886" y1="22764" x2="37886" y2="22764"/>
                        <a14:foregroundMark x1="42114" y1="19512" x2="42114" y2="19512"/>
                        <a14:foregroundMark x1="44390" y1="16057" x2="44390" y2="16057"/>
                        <a14:foregroundMark x1="47154" y1="13008" x2="47154" y2="13008"/>
                        <a14:foregroundMark x1="47154" y1="10366" x2="47154" y2="10366"/>
                        <a14:foregroundMark x1="43089" y1="14431" x2="43089" y2="14431"/>
                        <a14:foregroundMark x1="39512" y1="17683" x2="39512" y2="17683"/>
                        <a14:foregroundMark x1="34634" y1="21951" x2="34634" y2="21951"/>
                        <a14:foregroundMark x1="36911" y1="44715" x2="36911" y2="44715"/>
                        <a14:foregroundMark x1="37724" y1="45325" x2="37724" y2="45325"/>
                        <a14:foregroundMark x1="35122" y1="45528" x2="35122" y2="45528"/>
                        <a14:foregroundMark x1="37398" y1="52846" x2="12683" y2="52236"/>
                        <a14:foregroundMark x1="38211" y1="52846" x2="38211" y2="51626"/>
                        <a14:foregroundMark x1="25041" y1="61585" x2="27967" y2="73171"/>
                        <a14:foregroundMark x1="32846" y1="62805" x2="38537" y2="76016"/>
                        <a14:foregroundMark x1="35772" y1="61382" x2="26504" y2="58130"/>
                        <a14:foregroundMark x1="41463" y1="16463" x2="31382" y2="24593"/>
                        <a14:foregroundMark x1="43577" y1="17683" x2="30894" y2="28252"/>
                        <a14:foregroundMark x1="38537" y1="39634" x2="38537" y2="59146"/>
                        <a14:foregroundMark x1="39024" y1="23984" x2="38537" y2="45325"/>
                      </a14:backgroundRemoval>
                    </a14:imgEffect>
                  </a14:imgLayer>
                </a14:imgProps>
              </a:ext>
              <a:ext uri="{28A0092B-C50C-407E-A947-70E740481C1C}">
                <a14:useLocalDpi xmlns:a14="http://schemas.microsoft.com/office/drawing/2010/main" val="0"/>
              </a:ext>
            </a:extLst>
          </a:blip>
          <a:srcRect t="17781" r="61155"/>
          <a:stretch/>
        </p:blipFill>
        <p:spPr bwMode="auto">
          <a:xfrm>
            <a:off x="6868557" y="2237250"/>
            <a:ext cx="2275444" cy="35722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361450"/>
            <a:ext cx="9157138" cy="1524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2910568" y="5361450"/>
            <a:ext cx="6270032"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5361450"/>
            <a:ext cx="22479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Can 17"/>
          <p:cNvSpPr/>
          <p:nvPr/>
        </p:nvSpPr>
        <p:spPr>
          <a:xfrm rot="5400000">
            <a:off x="1106681" y="4586812"/>
            <a:ext cx="133725" cy="2347092"/>
          </a:xfrm>
          <a:prstGeom prst="ca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U-Turn Arrow 74"/>
          <p:cNvSpPr/>
          <p:nvPr/>
        </p:nvSpPr>
        <p:spPr>
          <a:xfrm rot="16200000">
            <a:off x="2792951" y="4573001"/>
            <a:ext cx="814896" cy="1524001"/>
          </a:xfrm>
          <a:prstGeom prst="uturnArrow">
            <a:avLst>
              <a:gd name="adj1" fmla="val 21401"/>
              <a:gd name="adj2" fmla="val 3741"/>
              <a:gd name="adj3" fmla="val 20135"/>
              <a:gd name="adj4" fmla="val 43750"/>
              <a:gd name="adj5" fmla="val 100000"/>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6" name="Straight Connector 25"/>
          <p:cNvCxnSpPr/>
          <p:nvPr/>
        </p:nvCxnSpPr>
        <p:spPr>
          <a:xfrm>
            <a:off x="4724400" y="4940566"/>
            <a:ext cx="1256614"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4" name="Picture 33"/>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34670" y="4418518"/>
            <a:ext cx="1065930" cy="1095332"/>
          </a:xfrm>
          <a:prstGeom prst="rect">
            <a:avLst/>
          </a:prstGeom>
        </p:spPr>
      </p:pic>
      <p:grpSp>
        <p:nvGrpSpPr>
          <p:cNvPr id="1037" name="Group 1036"/>
          <p:cNvGrpSpPr/>
          <p:nvPr/>
        </p:nvGrpSpPr>
        <p:grpSpPr>
          <a:xfrm>
            <a:off x="4267635" y="6047250"/>
            <a:ext cx="2818965" cy="276999"/>
            <a:chOff x="4267635" y="5271939"/>
            <a:chExt cx="2818965" cy="276999"/>
          </a:xfrm>
        </p:grpSpPr>
        <p:sp>
          <p:nvSpPr>
            <p:cNvPr id="76" name="TextBox 75"/>
            <p:cNvSpPr txBox="1"/>
            <p:nvPr/>
          </p:nvSpPr>
          <p:spPr>
            <a:xfrm>
              <a:off x="4267635" y="5271939"/>
              <a:ext cx="2818965" cy="276999"/>
            </a:xfrm>
            <a:prstGeom prst="rect">
              <a:avLst/>
            </a:prstGeom>
            <a:noFill/>
          </p:spPr>
          <p:txBody>
            <a:bodyPr wrap="square" rtlCol="0">
              <a:spAutoFit/>
            </a:bodyPr>
            <a:lstStyle/>
            <a:p>
              <a:pPr algn="ctr"/>
              <a:r>
                <a:rPr lang="en-US" sz="1200" dirty="0">
                  <a:solidFill>
                    <a:schemeClr val="bg1"/>
                  </a:solidFill>
                </a:rPr>
                <a:t>Up to 300ft/91 meters</a:t>
              </a:r>
            </a:p>
          </p:txBody>
        </p:sp>
        <p:cxnSp>
          <p:nvCxnSpPr>
            <p:cNvPr id="86" name="Straight Arrow Connector 85"/>
            <p:cNvCxnSpPr/>
            <p:nvPr/>
          </p:nvCxnSpPr>
          <p:spPr>
            <a:xfrm>
              <a:off x="6553200" y="5404763"/>
              <a:ext cx="3429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4400550" y="5404763"/>
              <a:ext cx="3429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6792893" y="4132351"/>
            <a:ext cx="1052515" cy="378134"/>
          </a:xfrm>
          <a:prstGeom prst="rect">
            <a:avLst/>
          </a:prstGeom>
          <a:noFill/>
        </p:spPr>
        <p:txBody>
          <a:bodyPr wrap="square" lIns="0" tIns="0" rIns="0" bIns="0" rtlCol="0" anchor="ctr">
            <a:noAutofit/>
          </a:bodyPr>
          <a:lstStyle/>
          <a:p>
            <a:pPr lvl="0" algn="ctr"/>
            <a:r>
              <a:rPr lang="en-US" sz="1200" dirty="0">
                <a:solidFill>
                  <a:schemeClr val="accent4">
                    <a:lumMod val="50000"/>
                  </a:schemeClr>
                </a:solidFill>
              </a:rPr>
              <a:t>Auxiliary Heating Unit</a:t>
            </a:r>
          </a:p>
        </p:txBody>
      </p:sp>
      <p:sp>
        <p:nvSpPr>
          <p:cNvPr id="21" name="Bent Arrow 20"/>
          <p:cNvSpPr/>
          <p:nvPr/>
        </p:nvSpPr>
        <p:spPr>
          <a:xfrm rot="5400000">
            <a:off x="7457980" y="4337231"/>
            <a:ext cx="309937" cy="1433700"/>
          </a:xfrm>
          <a:prstGeom prst="bentArrow">
            <a:avLst>
              <a:gd name="adj1" fmla="val 25000"/>
              <a:gd name="adj2" fmla="val 18919"/>
              <a:gd name="adj3" fmla="val 34103"/>
              <a:gd name="adj4" fmla="val 43750"/>
            </a:avLst>
          </a:prstGeom>
          <a:solidFill>
            <a:schemeClr val="bg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2" name="TextBox 1031"/>
          <p:cNvSpPr txBox="1"/>
          <p:nvPr/>
        </p:nvSpPr>
        <p:spPr>
          <a:xfrm>
            <a:off x="241210" y="1047890"/>
            <a:ext cx="7441595" cy="17666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lnSpc>
                <a:spcPct val="150000"/>
              </a:lnSpc>
            </a:pPr>
            <a:r>
              <a:rPr lang="en-US" sz="1400" dirty="0">
                <a:solidFill>
                  <a:schemeClr val="accent4">
                    <a:lumMod val="50000"/>
                  </a:schemeClr>
                </a:solidFill>
                <a:latin typeface="+mj-lt"/>
              </a:rPr>
              <a:t>The Neofit</a:t>
            </a:r>
            <a:r>
              <a:rPr lang="en-US" sz="1400" dirty="0">
                <a:solidFill>
                  <a:schemeClr val="accent4">
                    <a:lumMod val="50000"/>
                  </a:schemeClr>
                </a:solidFill>
                <a:latin typeface="+mj-lt"/>
                <a:cs typeface="Times New Roman"/>
              </a:rPr>
              <a:t>®+ Plus System Is particularly suitable where alternative solutions prove to be disruptive, such as alongside other infrastructure, under road crossings, in congested ground with other utilities, and in customer properties under drives and gardens. It is also especially beneficial for lining old deteriorating pipes and lines with leaching contaminants, such as lead &amp; copper pipe, as it acts as a barrier.</a:t>
            </a:r>
            <a:endParaRPr lang="en-US" sz="1400" dirty="0">
              <a:solidFill>
                <a:schemeClr val="accent4">
                  <a:lumMod val="50000"/>
                </a:schemeClr>
              </a:solidFill>
              <a:latin typeface="+mj-lt"/>
            </a:endParaRPr>
          </a:p>
        </p:txBody>
      </p:sp>
      <p:sp>
        <p:nvSpPr>
          <p:cNvPr id="105" name="TextBox 104"/>
          <p:cNvSpPr txBox="1"/>
          <p:nvPr/>
        </p:nvSpPr>
        <p:spPr>
          <a:xfrm>
            <a:off x="45365" y="5846689"/>
            <a:ext cx="1935836" cy="276999"/>
          </a:xfrm>
          <a:prstGeom prst="rect">
            <a:avLst/>
          </a:prstGeom>
          <a:noFill/>
        </p:spPr>
        <p:txBody>
          <a:bodyPr wrap="square" rtlCol="0">
            <a:spAutoFit/>
          </a:bodyPr>
          <a:lstStyle/>
          <a:p>
            <a:pPr algn="ctr"/>
            <a:r>
              <a:rPr lang="en-US" sz="1200" dirty="0">
                <a:solidFill>
                  <a:schemeClr val="bg1"/>
                </a:solidFill>
              </a:rPr>
              <a:t>Municipal Water Supply</a:t>
            </a:r>
          </a:p>
        </p:txBody>
      </p:sp>
      <p:sp>
        <p:nvSpPr>
          <p:cNvPr id="1034" name="Bent Arrow 1033"/>
          <p:cNvSpPr/>
          <p:nvPr/>
        </p:nvSpPr>
        <p:spPr>
          <a:xfrm rot="16200000" flipV="1">
            <a:off x="5252595" y="2732247"/>
            <a:ext cx="600403" cy="5554005"/>
          </a:xfrm>
          <a:prstGeom prst="bentArrow">
            <a:avLst>
              <a:gd name="adj1" fmla="val 25483"/>
              <a:gd name="adj2" fmla="val 10125"/>
              <a:gd name="adj3" fmla="val 0"/>
              <a:gd name="adj4" fmla="val 45624"/>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Bent Arrow 109"/>
          <p:cNvSpPr/>
          <p:nvPr/>
        </p:nvSpPr>
        <p:spPr>
          <a:xfrm rot="16200000" flipV="1">
            <a:off x="5278476" y="2760430"/>
            <a:ext cx="548640" cy="5486400"/>
          </a:xfrm>
          <a:prstGeom prst="bentArrow">
            <a:avLst>
              <a:gd name="adj1" fmla="val 14745"/>
              <a:gd name="adj2" fmla="val 3550"/>
              <a:gd name="adj3" fmla="val 0"/>
              <a:gd name="adj4" fmla="val 45624"/>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TextBox 110"/>
          <p:cNvSpPr txBox="1"/>
          <p:nvPr/>
        </p:nvSpPr>
        <p:spPr>
          <a:xfrm>
            <a:off x="1730030" y="6138984"/>
            <a:ext cx="1628241" cy="461665"/>
          </a:xfrm>
          <a:prstGeom prst="rect">
            <a:avLst/>
          </a:prstGeom>
          <a:noFill/>
        </p:spPr>
        <p:txBody>
          <a:bodyPr wrap="square" rtlCol="0">
            <a:spAutoFit/>
          </a:bodyPr>
          <a:lstStyle/>
          <a:p>
            <a:pPr algn="ctr"/>
            <a:r>
              <a:rPr lang="en-US" sz="1200" dirty="0">
                <a:solidFill>
                  <a:schemeClr val="bg1"/>
                </a:solidFill>
              </a:rPr>
              <a:t>Curb Stop Box/ Access Point</a:t>
            </a:r>
          </a:p>
        </p:txBody>
      </p:sp>
      <p:sp>
        <p:nvSpPr>
          <p:cNvPr id="113" name="TextBox 112"/>
          <p:cNvSpPr txBox="1"/>
          <p:nvPr/>
        </p:nvSpPr>
        <p:spPr>
          <a:xfrm>
            <a:off x="4583668" y="5809453"/>
            <a:ext cx="2186899" cy="276999"/>
          </a:xfrm>
          <a:prstGeom prst="rect">
            <a:avLst/>
          </a:prstGeom>
          <a:noFill/>
        </p:spPr>
        <p:txBody>
          <a:bodyPr wrap="square" rtlCol="0">
            <a:spAutoFit/>
          </a:bodyPr>
          <a:lstStyle/>
          <a:p>
            <a:pPr algn="ctr"/>
            <a:r>
              <a:rPr lang="en-US" sz="1200" dirty="0">
                <a:solidFill>
                  <a:schemeClr val="bg1"/>
                </a:solidFill>
              </a:rPr>
              <a:t>House/Building Service Line</a:t>
            </a:r>
          </a:p>
        </p:txBody>
      </p:sp>
      <p:sp>
        <p:nvSpPr>
          <p:cNvPr id="114" name="TextBox 113"/>
          <p:cNvSpPr txBox="1"/>
          <p:nvPr/>
        </p:nvSpPr>
        <p:spPr>
          <a:xfrm>
            <a:off x="8148449" y="5809453"/>
            <a:ext cx="1086991" cy="461665"/>
          </a:xfrm>
          <a:prstGeom prst="rect">
            <a:avLst/>
          </a:prstGeom>
          <a:noFill/>
        </p:spPr>
        <p:txBody>
          <a:bodyPr wrap="square" rtlCol="0">
            <a:spAutoFit/>
          </a:bodyPr>
          <a:lstStyle/>
          <a:p>
            <a:pPr algn="ctr"/>
            <a:r>
              <a:rPr lang="en-US" sz="1200" dirty="0">
                <a:solidFill>
                  <a:schemeClr val="bg1"/>
                </a:solidFill>
              </a:rPr>
              <a:t>Meter</a:t>
            </a:r>
            <a:br>
              <a:rPr lang="en-US" sz="1200" dirty="0">
                <a:solidFill>
                  <a:schemeClr val="bg1"/>
                </a:solidFill>
              </a:rPr>
            </a:br>
            <a:r>
              <a:rPr lang="en-US" sz="1200" dirty="0">
                <a:solidFill>
                  <a:schemeClr val="bg1"/>
                </a:solidFill>
              </a:rPr>
              <a:t>in Building</a:t>
            </a:r>
          </a:p>
        </p:txBody>
      </p:sp>
      <p:cxnSp>
        <p:nvCxnSpPr>
          <p:cNvPr id="1039" name="Straight Arrow Connector 1038"/>
          <p:cNvCxnSpPr/>
          <p:nvPr/>
        </p:nvCxnSpPr>
        <p:spPr>
          <a:xfrm flipH="1" flipV="1">
            <a:off x="8400117" y="5418728"/>
            <a:ext cx="235219" cy="40849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2294033" y="4132351"/>
            <a:ext cx="1482944" cy="461665"/>
          </a:xfrm>
          <a:prstGeom prst="rect">
            <a:avLst/>
          </a:prstGeom>
          <a:noFill/>
        </p:spPr>
        <p:txBody>
          <a:bodyPr wrap="square" rtlCol="0">
            <a:spAutoFit/>
          </a:bodyPr>
          <a:lstStyle/>
          <a:p>
            <a:pPr algn="ctr"/>
            <a:r>
              <a:rPr lang="en-US" sz="1200" dirty="0">
                <a:solidFill>
                  <a:schemeClr val="accent4">
                    <a:lumMod val="50000"/>
                  </a:schemeClr>
                </a:solidFill>
              </a:rPr>
              <a:t>Neofit</a:t>
            </a:r>
            <a:r>
              <a:rPr lang="en-US" sz="1200" dirty="0">
                <a:solidFill>
                  <a:schemeClr val="accent4">
                    <a:lumMod val="50000"/>
                  </a:schemeClr>
                </a:solidFill>
                <a:cs typeface="Times New Roman"/>
              </a:rPr>
              <a:t>®</a:t>
            </a:r>
            <a:r>
              <a:rPr lang="en-US" sz="1200" dirty="0">
                <a:solidFill>
                  <a:schemeClr val="accent4">
                    <a:lumMod val="50000"/>
                  </a:schemeClr>
                </a:solidFill>
              </a:rPr>
              <a:t> </a:t>
            </a:r>
            <a:br>
              <a:rPr lang="en-US" sz="1200" dirty="0">
                <a:solidFill>
                  <a:schemeClr val="accent4">
                    <a:lumMod val="50000"/>
                  </a:schemeClr>
                </a:solidFill>
              </a:rPr>
            </a:br>
            <a:r>
              <a:rPr lang="en-US" sz="1200" dirty="0">
                <a:solidFill>
                  <a:schemeClr val="accent4">
                    <a:lumMod val="50000"/>
                  </a:schemeClr>
                </a:solidFill>
              </a:rPr>
              <a:t>Control Unit</a:t>
            </a:r>
          </a:p>
        </p:txBody>
      </p:sp>
      <p:grpSp>
        <p:nvGrpSpPr>
          <p:cNvPr id="96" name="Group 95"/>
          <p:cNvGrpSpPr/>
          <p:nvPr/>
        </p:nvGrpSpPr>
        <p:grpSpPr>
          <a:xfrm>
            <a:off x="4759459" y="4132351"/>
            <a:ext cx="1186495" cy="710259"/>
            <a:chOff x="4759459" y="3571501"/>
            <a:chExt cx="1186495" cy="710259"/>
          </a:xfrm>
        </p:grpSpPr>
        <p:sp>
          <p:nvSpPr>
            <p:cNvPr id="123" name="TextBox 122"/>
            <p:cNvSpPr txBox="1"/>
            <p:nvPr/>
          </p:nvSpPr>
          <p:spPr>
            <a:xfrm>
              <a:off x="4759459" y="3571501"/>
              <a:ext cx="1186495" cy="461665"/>
            </a:xfrm>
            <a:prstGeom prst="rect">
              <a:avLst/>
            </a:prstGeom>
            <a:noFill/>
          </p:spPr>
          <p:txBody>
            <a:bodyPr wrap="square" rtlCol="0">
              <a:spAutoFit/>
            </a:bodyPr>
            <a:lstStyle/>
            <a:p>
              <a:pPr algn="ctr"/>
              <a:r>
                <a:rPr lang="en-US" sz="1200" dirty="0">
                  <a:solidFill>
                    <a:schemeClr val="accent4">
                      <a:lumMod val="50000"/>
                    </a:schemeClr>
                  </a:solidFill>
                </a:rPr>
                <a:t>Circulating Hoses</a:t>
              </a:r>
            </a:p>
          </p:txBody>
        </p:sp>
        <p:cxnSp>
          <p:nvCxnSpPr>
            <p:cNvPr id="1047" name="Straight Arrow Connector 1046"/>
            <p:cNvCxnSpPr>
              <a:stCxn id="123" idx="2"/>
            </p:cNvCxnSpPr>
            <p:nvPr/>
          </p:nvCxnSpPr>
          <p:spPr>
            <a:xfrm flipH="1">
              <a:off x="5352706" y="4033166"/>
              <a:ext cx="1" cy="24859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128" name="Straight Arrow Connector 127"/>
          <p:cNvCxnSpPr/>
          <p:nvPr/>
        </p:nvCxnSpPr>
        <p:spPr>
          <a:xfrm>
            <a:off x="3352800" y="4523250"/>
            <a:ext cx="296623" cy="24859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flipH="1">
            <a:off x="6934200" y="4523250"/>
            <a:ext cx="190500" cy="243246"/>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3358271" y="5777950"/>
            <a:ext cx="2010197" cy="808424"/>
            <a:chOff x="3358271" y="5217100"/>
            <a:chExt cx="2010197" cy="808424"/>
          </a:xfrm>
        </p:grpSpPr>
        <p:cxnSp>
          <p:nvCxnSpPr>
            <p:cNvPr id="137" name="Straight Arrow Connector 136"/>
            <p:cNvCxnSpPr/>
            <p:nvPr/>
          </p:nvCxnSpPr>
          <p:spPr>
            <a:xfrm flipH="1" flipV="1">
              <a:off x="3358271" y="5217100"/>
              <a:ext cx="222546" cy="57016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3432632" y="5748525"/>
              <a:ext cx="1935836" cy="276999"/>
            </a:xfrm>
            <a:prstGeom prst="rect">
              <a:avLst/>
            </a:prstGeom>
            <a:noFill/>
          </p:spPr>
          <p:txBody>
            <a:bodyPr wrap="square" rtlCol="0">
              <a:spAutoFit/>
            </a:bodyPr>
            <a:lstStyle/>
            <a:p>
              <a:pPr algn="ctr"/>
              <a:r>
                <a:rPr lang="en-US" sz="1200" dirty="0">
                  <a:solidFill>
                    <a:schemeClr val="bg1"/>
                  </a:solidFill>
                </a:rPr>
                <a:t>Installed Neofit</a:t>
              </a:r>
              <a:r>
                <a:rPr lang="en-US" sz="1200" dirty="0">
                  <a:solidFill>
                    <a:schemeClr val="bg1"/>
                  </a:solidFill>
                  <a:cs typeface="Times New Roman"/>
                </a:rPr>
                <a:t>®</a:t>
              </a:r>
              <a:r>
                <a:rPr lang="en-US" sz="1200" dirty="0">
                  <a:solidFill>
                    <a:schemeClr val="bg1"/>
                  </a:solidFill>
                </a:rPr>
                <a:t> Liner</a:t>
              </a:r>
            </a:p>
          </p:txBody>
        </p:sp>
      </p:grpSp>
      <p:grpSp>
        <p:nvGrpSpPr>
          <p:cNvPr id="3" name="Group 2"/>
          <p:cNvGrpSpPr/>
          <p:nvPr/>
        </p:nvGrpSpPr>
        <p:grpSpPr>
          <a:xfrm>
            <a:off x="5587754" y="4593254"/>
            <a:ext cx="1321292" cy="854474"/>
            <a:chOff x="5587754" y="4108604"/>
            <a:chExt cx="1321292" cy="854474"/>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7754" y="4108604"/>
              <a:ext cx="1321292" cy="854474"/>
            </a:xfrm>
            <a:prstGeom prst="rect">
              <a:avLst/>
            </a:prstGeom>
          </p:spPr>
        </p:pic>
        <p:pic>
          <p:nvPicPr>
            <p:cNvPr id="40" name="Picture 39"/>
            <p:cNvPicPr>
              <a:picLocks noChangeAspect="1"/>
            </p:cNvPicPr>
            <p:nvPr/>
          </p:nvPicPr>
          <p:blipFill rotWithShape="1">
            <a:blip r:embed="rId8" cstate="print">
              <a:extLst>
                <a:ext uri="{28A0092B-C50C-407E-A947-70E740481C1C}">
                  <a14:useLocalDpi xmlns:a14="http://schemas.microsoft.com/office/drawing/2010/main" val="0"/>
                </a:ext>
              </a:extLst>
            </a:blip>
            <a:srcRect l="5460" r="6897"/>
            <a:stretch/>
          </p:blipFill>
          <p:spPr>
            <a:xfrm>
              <a:off x="6153371" y="4311986"/>
              <a:ext cx="338879" cy="223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2" name="TextBox 4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Basic Installation</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sp>
        <p:nvSpPr>
          <p:cNvPr id="5" name="Rectangle 4"/>
          <p:cNvSpPr/>
          <p:nvPr/>
        </p:nvSpPr>
        <p:spPr>
          <a:xfrm>
            <a:off x="0" y="5279770"/>
            <a:ext cx="1013284" cy="13895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82977" y="5142610"/>
            <a:ext cx="230307" cy="27432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Flow-Liner\AppData\Local\Microsoft\Windows\INetCache\IE\6BXXDFL1\Car_with_Driver-Silhouette.svg[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905"/>
          <a:stretch/>
        </p:blipFill>
        <p:spPr bwMode="auto">
          <a:xfrm>
            <a:off x="1805" y="4538459"/>
            <a:ext cx="741393" cy="796176"/>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1614815" y="5279770"/>
            <a:ext cx="529512" cy="14791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descr="C:\Users\Flow-Liner\AppData\Local\Microsoft\Windows\INetCache\IE\D13KUOF3\Mahohani04L[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529" y="3315783"/>
            <a:ext cx="1387336" cy="2031663"/>
          </a:xfrm>
          <a:prstGeom prst="rect">
            <a:avLst/>
          </a:prstGeom>
          <a:noFill/>
          <a:extLst>
            <a:ext uri="{909E8E84-426E-40DD-AFC4-6F175D3DCCD1}">
              <a14:hiddenFill xmlns:a14="http://schemas.microsoft.com/office/drawing/2010/main">
                <a:solidFill>
                  <a:srgbClr val="FFFFFF"/>
                </a:solidFill>
              </a14:hiddenFill>
            </a:ext>
          </a:extLst>
        </p:spPr>
      </p:pic>
      <p:sp>
        <p:nvSpPr>
          <p:cNvPr id="8" name="Cube 7"/>
          <p:cNvSpPr/>
          <p:nvPr/>
        </p:nvSpPr>
        <p:spPr>
          <a:xfrm>
            <a:off x="2234786" y="5253354"/>
            <a:ext cx="685799" cy="810976"/>
          </a:xfrm>
          <a:prstGeom prst="cube">
            <a:avLst>
              <a:gd name="adj" fmla="val 16396"/>
            </a:avLst>
          </a:prstGeom>
          <a:solidFill>
            <a:schemeClr val="accent6">
              <a:lumMod val="20000"/>
              <a:lumOff val="8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1" name="Picture 7" descr="C:\Users\Flow-Liner\AppData\Local\Microsoft\Windows\INetCache\IE\QLD9XDQU\Human_outline.svg[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30030" y="4549534"/>
            <a:ext cx="362828" cy="804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887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childTnLst>
                                </p:cTn>
                              </p:par>
                            </p:childTnLst>
                          </p:cTn>
                        </p:par>
                        <p:par>
                          <p:cTn id="8" fill="hold">
                            <p:stCondLst>
                              <p:cond delay="4500"/>
                            </p:stCondLst>
                            <p:childTnLst>
                              <p:par>
                                <p:cTn id="9" presetID="10" presetClass="entr" presetSubtype="0" fill="hold"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childTnLst>
                          </p:cTn>
                        </p:par>
                        <p:par>
                          <p:cTn id="12" fill="hold">
                            <p:stCondLst>
                              <p:cond delay="5000"/>
                            </p:stCondLst>
                            <p:childTnLst>
                              <p:par>
                                <p:cTn id="13" presetID="10" presetClass="entr" presetSubtype="0" fill="hold" grpId="1" nodeType="afterEffect">
                                  <p:stCondLst>
                                    <p:cond delay="150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par>
                                <p:cTn id="16" presetID="10" presetClass="entr" presetSubtype="0" fill="hold" nodeType="withEffect">
                                  <p:stCondLst>
                                    <p:cond delay="1500"/>
                                  </p:stCondLst>
                                  <p:childTnLst>
                                    <p:set>
                                      <p:cBhvr>
                                        <p:cTn id="17" dur="1" fill="hold">
                                          <p:stCondLst>
                                            <p:cond delay="0"/>
                                          </p:stCondLst>
                                        </p:cTn>
                                        <p:tgtEl>
                                          <p:spTgt spid="96"/>
                                        </p:tgtEl>
                                        <p:attrNameLst>
                                          <p:attrName>style.visibility</p:attrName>
                                        </p:attrNameLst>
                                      </p:cBhvr>
                                      <p:to>
                                        <p:strVal val="visible"/>
                                      </p:to>
                                    </p:set>
                                    <p:animEffect transition="in" filter="fade">
                                      <p:cBhvr>
                                        <p:cTn id="18" dur="500"/>
                                        <p:tgtEl>
                                          <p:spTgt spid="96"/>
                                        </p:tgtEl>
                                      </p:cBhvr>
                                    </p:animEffect>
                                  </p:childTnLst>
                                </p:cTn>
                              </p:par>
                              <p:par>
                                <p:cTn id="19" presetID="10" presetClass="entr" presetSubtype="0" fill="hold" nodeType="withEffect">
                                  <p:stCondLst>
                                    <p:cond delay="150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1" nodeType="withEffect">
                                  <p:stCondLst>
                                    <p:cond delay="150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7000"/>
                            </p:stCondLst>
                            <p:childTnLst>
                              <p:par>
                                <p:cTn id="26" presetID="26" presetClass="emph" presetSubtype="0" repeatCount="2000" fill="hold" grpId="0" nodeType="afterEffect">
                                  <p:stCondLst>
                                    <p:cond delay="2000"/>
                                  </p:stCondLst>
                                  <p:childTnLst>
                                    <p:animEffect transition="out" filter="fade">
                                      <p:cBhvr>
                                        <p:cTn id="27" dur="3000" tmFilter="0, 0; .2, .5; .8, .5; 1, 0"/>
                                        <p:tgtEl>
                                          <p:spTgt spid="75"/>
                                        </p:tgtEl>
                                      </p:cBhvr>
                                    </p:animEffect>
                                    <p:animScale>
                                      <p:cBhvr>
                                        <p:cTn id="28" dur="1500" autoRev="1" fill="hold"/>
                                        <p:tgtEl>
                                          <p:spTgt spid="75"/>
                                        </p:tgtEl>
                                      </p:cBhvr>
                                      <p:by x="105000" y="105000"/>
                                    </p:animScale>
                                  </p:childTnLst>
                                  <p:subTnLst>
                                    <p:animClr clrSpc="rgb" dir="cw">
                                      <p:cBhvr override="childStyle">
                                        <p:cTn dur="1" fill="hold" display="0" masterRel="nextClick" afterEffect="1"/>
                                        <p:tgtEl>
                                          <p:spTgt spid="75"/>
                                        </p:tgtEl>
                                        <p:attrNameLst>
                                          <p:attrName>ppt_c</p:attrName>
                                        </p:attrNameLst>
                                      </p:cBhvr>
                                      <p:to>
                                        <a:srgbClr val="0066FF"/>
                                      </p:to>
                                    </p:animClr>
                                  </p:subTnLst>
                                </p:cTn>
                              </p:par>
                              <p:par>
                                <p:cTn id="29" presetID="26" presetClass="emph" presetSubtype="0" repeatCount="2000" fill="hold" nodeType="withEffect">
                                  <p:stCondLst>
                                    <p:cond delay="2000"/>
                                  </p:stCondLst>
                                  <p:childTnLst>
                                    <p:animEffect transition="out" filter="fade">
                                      <p:cBhvr>
                                        <p:cTn id="30" dur="3000" tmFilter="0, 0; .2, .5; .8, .5; 1, 0"/>
                                        <p:tgtEl>
                                          <p:spTgt spid="26"/>
                                        </p:tgtEl>
                                      </p:cBhvr>
                                    </p:animEffect>
                                    <p:animScale>
                                      <p:cBhvr>
                                        <p:cTn id="31" dur="1500" autoRev="1" fill="hold"/>
                                        <p:tgtEl>
                                          <p:spTgt spid="26"/>
                                        </p:tgtEl>
                                      </p:cBhvr>
                                      <p:by x="105000" y="105000"/>
                                    </p:animScale>
                                  </p:childTnLst>
                                  <p:subTnLst>
                                    <p:animClr clrSpc="rgb" dir="cw">
                                      <p:cBhvr override="childStyle">
                                        <p:cTn dur="1" fill="hold" display="0" masterRel="nextClick" afterEffect="1"/>
                                        <p:tgtEl>
                                          <p:spTgt spid="26"/>
                                        </p:tgtEl>
                                        <p:attrNameLst>
                                          <p:attrName>ppt_c</p:attrName>
                                        </p:attrNameLst>
                                      </p:cBhvr>
                                      <p:to>
                                        <a:srgbClr val="0066FF"/>
                                      </p:to>
                                    </p:animClr>
                                  </p:subTnLst>
                                </p:cTn>
                              </p:par>
                              <p:par>
                                <p:cTn id="32" presetID="26" presetClass="emph" presetSubtype="0" repeatCount="2000" fill="hold" grpId="0" nodeType="withEffect">
                                  <p:stCondLst>
                                    <p:cond delay="2000"/>
                                  </p:stCondLst>
                                  <p:childTnLst>
                                    <p:animEffect transition="out" filter="fade">
                                      <p:cBhvr>
                                        <p:cTn id="33" dur="3000" tmFilter="0, 0; .2, .5; .8, .5; 1, 0"/>
                                        <p:tgtEl>
                                          <p:spTgt spid="21"/>
                                        </p:tgtEl>
                                      </p:cBhvr>
                                    </p:animEffect>
                                    <p:animScale>
                                      <p:cBhvr>
                                        <p:cTn id="34" dur="1500" autoRev="1" fill="hold"/>
                                        <p:tgtEl>
                                          <p:spTgt spid="21"/>
                                        </p:tgtEl>
                                      </p:cBhvr>
                                      <p:by x="105000" y="105000"/>
                                    </p:animScale>
                                  </p:childTnLst>
                                  <p:subTnLst>
                                    <p:animClr clrSpc="rgb" dir="cw">
                                      <p:cBhvr override="childStyle">
                                        <p:cTn dur="1" fill="hold" display="0" masterRel="nextClick" afterEffect="1"/>
                                        <p:tgtEl>
                                          <p:spTgt spid="21"/>
                                        </p:tgtEl>
                                        <p:attrNameLst>
                                          <p:attrName>ppt_c</p:attrName>
                                        </p:attrNameLst>
                                      </p:cBhvr>
                                      <p:to>
                                        <a:srgbClr val="0066FF"/>
                                      </p:to>
                                    </p:animClr>
                                  </p:subTnLst>
                                </p:cTn>
                              </p:par>
                            </p:childTnLst>
                          </p:cTn>
                        </p:par>
                        <p:par>
                          <p:cTn id="35" fill="hold">
                            <p:stCondLst>
                              <p:cond delay="15000"/>
                            </p:stCondLst>
                            <p:childTnLst>
                              <p:par>
                                <p:cTn id="36" presetID="30" presetClass="emph" presetSubtype="0" repeatCount="2000" fill="hold" grpId="1" nodeType="afterEffect">
                                  <p:stCondLst>
                                    <p:cond delay="0"/>
                                  </p:stCondLst>
                                  <p:childTnLst>
                                    <p:animClr clrSpc="hsl" dir="cw">
                                      <p:cBhvr override="childStyle">
                                        <p:cTn id="37" dur="2000" fill="hold"/>
                                        <p:tgtEl>
                                          <p:spTgt spid="110"/>
                                        </p:tgtEl>
                                        <p:attrNameLst>
                                          <p:attrName>style.color</p:attrName>
                                        </p:attrNameLst>
                                      </p:cBhvr>
                                      <p:by>
                                        <p:hsl h="0" s="12549" l="25098"/>
                                      </p:by>
                                    </p:animClr>
                                    <p:animClr clrSpc="hsl" dir="cw">
                                      <p:cBhvr>
                                        <p:cTn id="38" dur="2000" fill="hold"/>
                                        <p:tgtEl>
                                          <p:spTgt spid="110"/>
                                        </p:tgtEl>
                                        <p:attrNameLst>
                                          <p:attrName>fillcolor</p:attrName>
                                        </p:attrNameLst>
                                      </p:cBhvr>
                                      <p:by>
                                        <p:hsl h="0" s="12549" l="25098"/>
                                      </p:by>
                                    </p:animClr>
                                    <p:animClr clrSpc="hsl" dir="cw">
                                      <p:cBhvr>
                                        <p:cTn id="39" dur="2000" fill="hold"/>
                                        <p:tgtEl>
                                          <p:spTgt spid="110"/>
                                        </p:tgtEl>
                                        <p:attrNameLst>
                                          <p:attrName>stroke.color</p:attrName>
                                        </p:attrNameLst>
                                      </p:cBhvr>
                                      <p:by>
                                        <p:hsl h="0" s="12549" l="25098"/>
                                      </p:by>
                                    </p:animClr>
                                    <p:set>
                                      <p:cBhvr>
                                        <p:cTn id="40" dur="2000" fill="hold"/>
                                        <p:tgtEl>
                                          <p:spTgt spid="110"/>
                                        </p:tgtEl>
                                        <p:attrNameLst>
                                          <p:attrName>fill.type</p:attrName>
                                        </p:attrNameLst>
                                      </p:cBhvr>
                                      <p:to>
                                        <p:strVal val="solid"/>
                                      </p:to>
                                    </p:set>
                                  </p:childTnLst>
                                  <p:subTnLst>
                                    <p:animClr clrSpc="rgb" dir="cw">
                                      <p:cBhvr override="childStyle">
                                        <p:cTn dur="1" fill="hold" display="0" masterRel="nextClick" afterEffect="1"/>
                                        <p:tgtEl>
                                          <p:spTgt spid="110"/>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21" grpId="0" animBg="1"/>
      <p:bldP spid="21" grpId="1" animBg="1"/>
      <p:bldP spid="110" grpId="0" animBg="1"/>
      <p:bldP spid="1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Flow-Liner\AppData\Local\Microsoft\Windows\INetCache\IE\QLD9XDQU\house-clipart[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317" b="91667" l="3740" r="75610">
                        <a14:foregroundMark x1="35610" y1="21341" x2="35610" y2="21341"/>
                        <a14:foregroundMark x1="33659" y1="22967" x2="33659" y2="22967"/>
                        <a14:foregroundMark x1="33984" y1="24797" x2="33984" y2="24797"/>
                        <a14:foregroundMark x1="37886" y1="22764" x2="37886" y2="22764"/>
                        <a14:foregroundMark x1="42114" y1="19512" x2="42114" y2="19512"/>
                        <a14:foregroundMark x1="44390" y1="16057" x2="44390" y2="16057"/>
                        <a14:foregroundMark x1="47154" y1="13008" x2="47154" y2="13008"/>
                        <a14:foregroundMark x1="47154" y1="10366" x2="47154" y2="10366"/>
                        <a14:foregroundMark x1="43089" y1="14431" x2="43089" y2="14431"/>
                        <a14:foregroundMark x1="39512" y1="17683" x2="39512" y2="17683"/>
                        <a14:foregroundMark x1="34634" y1="21951" x2="34634" y2="21951"/>
                        <a14:foregroundMark x1="36911" y1="44715" x2="36911" y2="44715"/>
                        <a14:foregroundMark x1="37724" y1="45325" x2="37724" y2="45325"/>
                        <a14:foregroundMark x1="35122" y1="45528" x2="35122" y2="45528"/>
                        <a14:foregroundMark x1="37398" y1="52846" x2="12683" y2="52236"/>
                        <a14:foregroundMark x1="38211" y1="52846" x2="38211" y2="51626"/>
                        <a14:foregroundMark x1="25041" y1="61585" x2="27967" y2="73171"/>
                        <a14:foregroundMark x1="32846" y1="62805" x2="38537" y2="76016"/>
                        <a14:foregroundMark x1="35772" y1="61382" x2="26504" y2="58130"/>
                        <a14:foregroundMark x1="41463" y1="16463" x2="31382" y2="24593"/>
                        <a14:foregroundMark x1="43577" y1="17683" x2="30894" y2="28252"/>
                        <a14:foregroundMark x1="38537" y1="39634" x2="38537" y2="59146"/>
                        <a14:foregroundMark x1="39024" y1="23984" x2="38537" y2="45325"/>
                      </a14:backgroundRemoval>
                    </a14:imgEffect>
                  </a14:imgLayer>
                </a14:imgProps>
              </a:ext>
              <a:ext uri="{28A0092B-C50C-407E-A947-70E740481C1C}">
                <a14:useLocalDpi xmlns:a14="http://schemas.microsoft.com/office/drawing/2010/main" val="0"/>
              </a:ext>
            </a:extLst>
          </a:blip>
          <a:srcRect t="17781" r="61155"/>
          <a:stretch/>
        </p:blipFill>
        <p:spPr bwMode="auto">
          <a:xfrm>
            <a:off x="6868557" y="2584091"/>
            <a:ext cx="2275444" cy="32637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399855"/>
            <a:ext cx="9157138" cy="1485595"/>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1576288" y="5399856"/>
            <a:ext cx="758085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 y="5399856"/>
            <a:ext cx="89049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Can 17"/>
          <p:cNvSpPr/>
          <p:nvPr/>
        </p:nvSpPr>
        <p:spPr>
          <a:xfrm rot="5400000">
            <a:off x="490911" y="5240991"/>
            <a:ext cx="133726" cy="1115552"/>
          </a:xfrm>
          <a:prstGeom prst="ca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U-Turn Arrow 74"/>
          <p:cNvSpPr/>
          <p:nvPr/>
        </p:nvSpPr>
        <p:spPr>
          <a:xfrm rot="16200000">
            <a:off x="1668083" y="4413431"/>
            <a:ext cx="814896" cy="1919954"/>
          </a:xfrm>
          <a:prstGeom prst="uturnArrow">
            <a:avLst>
              <a:gd name="adj1" fmla="val 21401"/>
              <a:gd name="adj2" fmla="val 3741"/>
              <a:gd name="adj3" fmla="val 20135"/>
              <a:gd name="adj4" fmla="val 43750"/>
              <a:gd name="adj5" fmla="val 100000"/>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6" name="Straight Connector 25"/>
          <p:cNvCxnSpPr/>
          <p:nvPr/>
        </p:nvCxnSpPr>
        <p:spPr>
          <a:xfrm>
            <a:off x="3803900" y="4978972"/>
            <a:ext cx="1256614"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4" name="Picture 33"/>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53714" y="4456924"/>
            <a:ext cx="1065930" cy="1095332"/>
          </a:xfrm>
          <a:prstGeom prst="rect">
            <a:avLst/>
          </a:prstGeom>
        </p:spPr>
      </p:pic>
      <p:grpSp>
        <p:nvGrpSpPr>
          <p:cNvPr id="1037" name="Group 1036"/>
          <p:cNvGrpSpPr/>
          <p:nvPr/>
        </p:nvGrpSpPr>
        <p:grpSpPr>
          <a:xfrm>
            <a:off x="4267635" y="6085656"/>
            <a:ext cx="2818965" cy="276999"/>
            <a:chOff x="4267635" y="5271939"/>
            <a:chExt cx="2818965" cy="276999"/>
          </a:xfrm>
        </p:grpSpPr>
        <p:sp>
          <p:nvSpPr>
            <p:cNvPr id="76" name="TextBox 75"/>
            <p:cNvSpPr txBox="1"/>
            <p:nvPr/>
          </p:nvSpPr>
          <p:spPr>
            <a:xfrm>
              <a:off x="4267635" y="5271939"/>
              <a:ext cx="2818965" cy="276999"/>
            </a:xfrm>
            <a:prstGeom prst="rect">
              <a:avLst/>
            </a:prstGeom>
            <a:noFill/>
          </p:spPr>
          <p:txBody>
            <a:bodyPr wrap="square" rtlCol="0">
              <a:spAutoFit/>
            </a:bodyPr>
            <a:lstStyle/>
            <a:p>
              <a:pPr algn="ctr"/>
              <a:r>
                <a:rPr lang="en-US" sz="1200" dirty="0">
                  <a:solidFill>
                    <a:schemeClr val="bg1"/>
                  </a:solidFill>
                </a:rPr>
                <a:t>Up to 300ft/91 meters</a:t>
              </a:r>
            </a:p>
          </p:txBody>
        </p:sp>
        <p:cxnSp>
          <p:nvCxnSpPr>
            <p:cNvPr id="86" name="Straight Arrow Connector 85"/>
            <p:cNvCxnSpPr/>
            <p:nvPr/>
          </p:nvCxnSpPr>
          <p:spPr>
            <a:xfrm>
              <a:off x="6553200" y="5404763"/>
              <a:ext cx="3429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4400550" y="5404763"/>
              <a:ext cx="3429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5800960" y="4170757"/>
            <a:ext cx="1052515" cy="378134"/>
          </a:xfrm>
          <a:prstGeom prst="rect">
            <a:avLst/>
          </a:prstGeom>
          <a:noFill/>
        </p:spPr>
        <p:txBody>
          <a:bodyPr wrap="square" lIns="0" tIns="0" rIns="0" bIns="0" rtlCol="0" anchor="ctr">
            <a:noAutofit/>
          </a:bodyPr>
          <a:lstStyle/>
          <a:p>
            <a:pPr lvl="0" algn="ctr"/>
            <a:r>
              <a:rPr lang="en-US" sz="1200" dirty="0">
                <a:solidFill>
                  <a:schemeClr val="accent4">
                    <a:lumMod val="50000"/>
                  </a:schemeClr>
                </a:solidFill>
              </a:rPr>
              <a:t>Auxiliary Heating Unit</a:t>
            </a:r>
          </a:p>
        </p:txBody>
      </p:sp>
      <p:sp>
        <p:nvSpPr>
          <p:cNvPr id="21" name="Bent Arrow 20"/>
          <p:cNvSpPr/>
          <p:nvPr/>
        </p:nvSpPr>
        <p:spPr>
          <a:xfrm rot="5400000">
            <a:off x="7023610" y="3941268"/>
            <a:ext cx="309937" cy="2302440"/>
          </a:xfrm>
          <a:prstGeom prst="bentArrow">
            <a:avLst>
              <a:gd name="adj1" fmla="val 25000"/>
              <a:gd name="adj2" fmla="val 18919"/>
              <a:gd name="adj3" fmla="val 34103"/>
              <a:gd name="adj4" fmla="val 43750"/>
            </a:avLst>
          </a:prstGeom>
          <a:solidFill>
            <a:schemeClr val="bg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2" name="TextBox 1031"/>
          <p:cNvSpPr txBox="1"/>
          <p:nvPr/>
        </p:nvSpPr>
        <p:spPr>
          <a:xfrm>
            <a:off x="346669" y="1047889"/>
            <a:ext cx="4396782" cy="268835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lnSpc>
                <a:spcPct val="150000"/>
              </a:lnSpc>
            </a:pPr>
            <a:r>
              <a:rPr lang="en-US" sz="1400" dirty="0">
                <a:solidFill>
                  <a:schemeClr val="accent4">
                    <a:lumMod val="50000"/>
                  </a:schemeClr>
                </a:solidFill>
                <a:latin typeface="+mj-lt"/>
              </a:rPr>
              <a:t>The Neofit</a:t>
            </a:r>
            <a:r>
              <a:rPr lang="en-US" sz="1400" dirty="0">
                <a:solidFill>
                  <a:schemeClr val="accent4">
                    <a:lumMod val="50000"/>
                  </a:schemeClr>
                </a:solidFill>
                <a:latin typeface="+mj-lt"/>
                <a:cs typeface="Times New Roman"/>
              </a:rPr>
              <a:t>®+ Plus System Timeline </a:t>
            </a:r>
            <a:br>
              <a:rPr lang="en-US" sz="1400" dirty="0">
                <a:solidFill>
                  <a:schemeClr val="accent4">
                    <a:lumMod val="50000"/>
                  </a:schemeClr>
                </a:solidFill>
                <a:latin typeface="+mj-lt"/>
                <a:cs typeface="Times New Roman"/>
              </a:rPr>
            </a:br>
            <a:r>
              <a:rPr lang="en-US" sz="1400" dirty="0">
                <a:solidFill>
                  <a:schemeClr val="accent4">
                    <a:lumMod val="50000"/>
                  </a:schemeClr>
                </a:solidFill>
                <a:latin typeface="+mj-lt"/>
                <a:cs typeface="Times New Roman"/>
              </a:rPr>
              <a:t>(Two person crew-  average 50ft install)</a:t>
            </a:r>
          </a:p>
          <a:p>
            <a:pPr marL="1257300" indent="-342900">
              <a:lnSpc>
                <a:spcPct val="150000"/>
              </a:lnSpc>
              <a:buFont typeface="+mj-lt"/>
              <a:buAutoNum type="arabicPeriod"/>
            </a:pPr>
            <a:r>
              <a:rPr lang="en-US" sz="1400" dirty="0">
                <a:solidFill>
                  <a:schemeClr val="accent4">
                    <a:lumMod val="50000"/>
                  </a:schemeClr>
                </a:solidFill>
                <a:latin typeface="+mj-lt"/>
                <a:cs typeface="Times New Roman"/>
              </a:rPr>
              <a:t>Set-up – 30 mins</a:t>
            </a:r>
          </a:p>
          <a:p>
            <a:pPr marL="1257300" indent="-342900">
              <a:lnSpc>
                <a:spcPct val="150000"/>
              </a:lnSpc>
              <a:buFont typeface="+mj-lt"/>
              <a:buAutoNum type="arabicPeriod"/>
            </a:pPr>
            <a:r>
              <a:rPr lang="en-US" sz="1400" dirty="0">
                <a:solidFill>
                  <a:schemeClr val="accent4">
                    <a:lumMod val="50000"/>
                  </a:schemeClr>
                </a:solidFill>
                <a:latin typeface="+mj-lt"/>
                <a:cs typeface="Times New Roman"/>
              </a:rPr>
              <a:t>Cleaning – 30 mins</a:t>
            </a:r>
          </a:p>
          <a:p>
            <a:pPr marL="1257300" indent="-342900">
              <a:lnSpc>
                <a:spcPct val="150000"/>
              </a:lnSpc>
              <a:buFont typeface="+mj-lt"/>
              <a:buAutoNum type="arabicPeriod"/>
            </a:pPr>
            <a:r>
              <a:rPr lang="en-US" sz="1400" dirty="0">
                <a:solidFill>
                  <a:schemeClr val="accent4">
                    <a:lumMod val="50000"/>
                  </a:schemeClr>
                </a:solidFill>
                <a:latin typeface="+mj-lt"/>
                <a:cs typeface="Times New Roman"/>
              </a:rPr>
              <a:t>Lining/Circulating – </a:t>
            </a:r>
            <a:r>
              <a:rPr lang="en-US" sz="1400" dirty="0" smtClean="0">
                <a:solidFill>
                  <a:schemeClr val="accent4">
                    <a:lumMod val="50000"/>
                  </a:schemeClr>
                </a:solidFill>
                <a:latin typeface="+mj-lt"/>
                <a:cs typeface="Times New Roman"/>
              </a:rPr>
              <a:t>30 </a:t>
            </a:r>
            <a:r>
              <a:rPr lang="en-US" sz="1400" dirty="0">
                <a:solidFill>
                  <a:schemeClr val="accent4">
                    <a:lumMod val="50000"/>
                  </a:schemeClr>
                </a:solidFill>
                <a:latin typeface="+mj-lt"/>
                <a:cs typeface="Times New Roman"/>
              </a:rPr>
              <a:t>mins</a:t>
            </a:r>
          </a:p>
          <a:p>
            <a:pPr marL="1257300" indent="-342900">
              <a:lnSpc>
                <a:spcPct val="150000"/>
              </a:lnSpc>
              <a:buFont typeface="+mj-lt"/>
              <a:buAutoNum type="arabicPeriod"/>
            </a:pPr>
            <a:r>
              <a:rPr lang="en-US" sz="1400" dirty="0">
                <a:solidFill>
                  <a:schemeClr val="accent4">
                    <a:lumMod val="50000"/>
                  </a:schemeClr>
                </a:solidFill>
                <a:latin typeface="+mj-lt"/>
                <a:cs typeface="Times New Roman"/>
              </a:rPr>
              <a:t>Reconnect – 20 mins</a:t>
            </a:r>
          </a:p>
          <a:p>
            <a:pPr marL="1257300" indent="-342900">
              <a:lnSpc>
                <a:spcPct val="150000"/>
              </a:lnSpc>
              <a:buFont typeface="+mj-lt"/>
              <a:buAutoNum type="arabicPeriod"/>
            </a:pPr>
            <a:r>
              <a:rPr lang="en-US" sz="1400" dirty="0">
                <a:solidFill>
                  <a:schemeClr val="accent4">
                    <a:lumMod val="50000"/>
                  </a:schemeClr>
                </a:solidFill>
                <a:latin typeface="+mj-lt"/>
                <a:cs typeface="Times New Roman"/>
              </a:rPr>
              <a:t>Clean Up – 10 mins</a:t>
            </a:r>
          </a:p>
          <a:p>
            <a:pPr marL="1257300" lvl="1" indent="-342900">
              <a:lnSpc>
                <a:spcPct val="150000"/>
              </a:lnSpc>
            </a:pPr>
            <a:r>
              <a:rPr lang="en-US" sz="1400" b="1" dirty="0">
                <a:solidFill>
                  <a:schemeClr val="accent4">
                    <a:lumMod val="50000"/>
                  </a:schemeClr>
                </a:solidFill>
                <a:latin typeface="+mj-lt"/>
                <a:cs typeface="Times New Roman"/>
              </a:rPr>
              <a:t>			Total – </a:t>
            </a:r>
            <a:r>
              <a:rPr lang="en-US" sz="1400" b="1" dirty="0" smtClean="0">
                <a:solidFill>
                  <a:schemeClr val="accent4">
                    <a:lumMod val="50000"/>
                  </a:schemeClr>
                </a:solidFill>
                <a:latin typeface="+mj-lt"/>
                <a:cs typeface="Times New Roman"/>
              </a:rPr>
              <a:t>2 </a:t>
            </a:r>
            <a:r>
              <a:rPr lang="en-US" sz="1400" b="1" dirty="0">
                <a:solidFill>
                  <a:schemeClr val="accent4">
                    <a:lumMod val="50000"/>
                  </a:schemeClr>
                </a:solidFill>
                <a:latin typeface="+mj-lt"/>
                <a:cs typeface="Times New Roman"/>
              </a:rPr>
              <a:t>Hours </a:t>
            </a:r>
          </a:p>
          <a:p>
            <a:pPr marL="342900" indent="-342900" algn="ctr">
              <a:lnSpc>
                <a:spcPct val="150000"/>
              </a:lnSpc>
              <a:buFont typeface="+mj-lt"/>
              <a:buAutoNum type="arabicPeriod"/>
            </a:pPr>
            <a:endParaRPr lang="en-US" sz="1400" dirty="0">
              <a:solidFill>
                <a:schemeClr val="accent4">
                  <a:lumMod val="50000"/>
                </a:schemeClr>
              </a:solidFill>
              <a:latin typeface="+mj-lt"/>
              <a:cs typeface="Times New Roman"/>
            </a:endParaRPr>
          </a:p>
          <a:p>
            <a:pPr marL="342900" indent="-342900" algn="ctr">
              <a:lnSpc>
                <a:spcPct val="150000"/>
              </a:lnSpc>
              <a:buFont typeface="+mj-lt"/>
              <a:buAutoNum type="arabicPeriod"/>
            </a:pPr>
            <a:endParaRPr lang="en-US" sz="1400" dirty="0">
              <a:solidFill>
                <a:schemeClr val="accent4">
                  <a:lumMod val="50000"/>
                </a:schemeClr>
              </a:solidFill>
              <a:latin typeface="+mj-lt"/>
              <a:cs typeface="Times New Roman"/>
            </a:endParaRPr>
          </a:p>
          <a:p>
            <a:pPr marL="342900" indent="-342900" algn="ctr">
              <a:lnSpc>
                <a:spcPct val="150000"/>
              </a:lnSpc>
              <a:buFont typeface="+mj-lt"/>
              <a:buAutoNum type="arabicPeriod"/>
            </a:pPr>
            <a:endParaRPr lang="en-US" sz="1400" dirty="0">
              <a:solidFill>
                <a:schemeClr val="accent4">
                  <a:lumMod val="50000"/>
                </a:schemeClr>
              </a:solidFill>
              <a:latin typeface="+mj-lt"/>
              <a:cs typeface="Times New Roman"/>
            </a:endParaRPr>
          </a:p>
          <a:p>
            <a:pPr marL="342900" indent="-342900" algn="ctr">
              <a:lnSpc>
                <a:spcPct val="150000"/>
              </a:lnSpc>
              <a:buFont typeface="+mj-lt"/>
              <a:buAutoNum type="arabicPeriod"/>
            </a:pPr>
            <a:endParaRPr lang="en-US" sz="1400" dirty="0">
              <a:solidFill>
                <a:schemeClr val="accent4">
                  <a:lumMod val="50000"/>
                </a:schemeClr>
              </a:solidFill>
              <a:latin typeface="+mj-lt"/>
            </a:endParaRPr>
          </a:p>
        </p:txBody>
      </p:sp>
      <p:sp>
        <p:nvSpPr>
          <p:cNvPr id="1034" name="Bent Arrow 1033"/>
          <p:cNvSpPr/>
          <p:nvPr/>
        </p:nvSpPr>
        <p:spPr>
          <a:xfrm rot="16200000" flipV="1">
            <a:off x="4574181" y="2086348"/>
            <a:ext cx="600403" cy="6922612"/>
          </a:xfrm>
          <a:prstGeom prst="bentArrow">
            <a:avLst>
              <a:gd name="adj1" fmla="val 25483"/>
              <a:gd name="adj2" fmla="val 10125"/>
              <a:gd name="adj3" fmla="val 0"/>
              <a:gd name="adj4" fmla="val 45624"/>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Bent Arrow 109"/>
          <p:cNvSpPr/>
          <p:nvPr/>
        </p:nvSpPr>
        <p:spPr>
          <a:xfrm rot="16200000" flipV="1">
            <a:off x="4580861" y="2099932"/>
            <a:ext cx="548640" cy="6884207"/>
          </a:xfrm>
          <a:prstGeom prst="bentArrow">
            <a:avLst>
              <a:gd name="adj1" fmla="val 14745"/>
              <a:gd name="adj2" fmla="val 3550"/>
              <a:gd name="adj3" fmla="val 0"/>
              <a:gd name="adj4" fmla="val 45624"/>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TextBox 110"/>
          <p:cNvSpPr txBox="1"/>
          <p:nvPr/>
        </p:nvSpPr>
        <p:spPr>
          <a:xfrm>
            <a:off x="385854" y="6141141"/>
            <a:ext cx="1667001" cy="461665"/>
          </a:xfrm>
          <a:prstGeom prst="rect">
            <a:avLst/>
          </a:prstGeom>
          <a:noFill/>
        </p:spPr>
        <p:txBody>
          <a:bodyPr wrap="square" rtlCol="0">
            <a:spAutoFit/>
          </a:bodyPr>
          <a:lstStyle/>
          <a:p>
            <a:pPr algn="ctr"/>
            <a:r>
              <a:rPr lang="en-US" sz="1200" dirty="0">
                <a:solidFill>
                  <a:schemeClr val="bg1"/>
                </a:solidFill>
              </a:rPr>
              <a:t>Curb Stop Box/ Access Point</a:t>
            </a:r>
          </a:p>
        </p:txBody>
      </p:sp>
      <p:sp>
        <p:nvSpPr>
          <p:cNvPr id="113" name="TextBox 112"/>
          <p:cNvSpPr txBox="1"/>
          <p:nvPr/>
        </p:nvSpPr>
        <p:spPr>
          <a:xfrm>
            <a:off x="4804616" y="5847859"/>
            <a:ext cx="2186899" cy="276999"/>
          </a:xfrm>
          <a:prstGeom prst="rect">
            <a:avLst/>
          </a:prstGeom>
          <a:noFill/>
        </p:spPr>
        <p:txBody>
          <a:bodyPr wrap="square" rtlCol="0">
            <a:spAutoFit/>
          </a:bodyPr>
          <a:lstStyle/>
          <a:p>
            <a:pPr algn="ctr"/>
            <a:r>
              <a:rPr lang="en-US" sz="1200" dirty="0">
                <a:solidFill>
                  <a:schemeClr val="bg1"/>
                </a:solidFill>
              </a:rPr>
              <a:t>House/Building Service Line</a:t>
            </a:r>
          </a:p>
        </p:txBody>
      </p:sp>
      <p:sp>
        <p:nvSpPr>
          <p:cNvPr id="114" name="TextBox 113"/>
          <p:cNvSpPr txBox="1"/>
          <p:nvPr/>
        </p:nvSpPr>
        <p:spPr>
          <a:xfrm>
            <a:off x="8148449" y="5847859"/>
            <a:ext cx="1086991" cy="461665"/>
          </a:xfrm>
          <a:prstGeom prst="rect">
            <a:avLst/>
          </a:prstGeom>
          <a:noFill/>
        </p:spPr>
        <p:txBody>
          <a:bodyPr wrap="square" rtlCol="0">
            <a:spAutoFit/>
          </a:bodyPr>
          <a:lstStyle/>
          <a:p>
            <a:pPr algn="ctr"/>
            <a:r>
              <a:rPr lang="en-US" sz="1200" dirty="0">
                <a:solidFill>
                  <a:schemeClr val="bg1"/>
                </a:solidFill>
              </a:rPr>
              <a:t>Drop Meter</a:t>
            </a:r>
            <a:br>
              <a:rPr lang="en-US" sz="1200" dirty="0">
                <a:solidFill>
                  <a:schemeClr val="bg1"/>
                </a:solidFill>
              </a:rPr>
            </a:br>
            <a:r>
              <a:rPr lang="en-US" sz="1200" dirty="0">
                <a:solidFill>
                  <a:schemeClr val="bg1"/>
                </a:solidFill>
              </a:rPr>
              <a:t>in Building</a:t>
            </a:r>
          </a:p>
        </p:txBody>
      </p:sp>
      <p:cxnSp>
        <p:nvCxnSpPr>
          <p:cNvPr id="1039" name="Straight Arrow Connector 1038"/>
          <p:cNvCxnSpPr/>
          <p:nvPr/>
        </p:nvCxnSpPr>
        <p:spPr>
          <a:xfrm flipH="1" flipV="1">
            <a:off x="8400117" y="5457134"/>
            <a:ext cx="235219" cy="40849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1413077" y="4170757"/>
            <a:ext cx="1482944" cy="461665"/>
          </a:xfrm>
          <a:prstGeom prst="rect">
            <a:avLst/>
          </a:prstGeom>
          <a:noFill/>
        </p:spPr>
        <p:txBody>
          <a:bodyPr wrap="square" rtlCol="0">
            <a:spAutoFit/>
          </a:bodyPr>
          <a:lstStyle/>
          <a:p>
            <a:pPr algn="ctr"/>
            <a:r>
              <a:rPr lang="en-US" sz="1200" dirty="0">
                <a:solidFill>
                  <a:schemeClr val="accent4">
                    <a:lumMod val="50000"/>
                  </a:schemeClr>
                </a:solidFill>
              </a:rPr>
              <a:t>Neofit</a:t>
            </a:r>
            <a:r>
              <a:rPr lang="en-US" sz="1200" dirty="0">
                <a:solidFill>
                  <a:schemeClr val="accent4">
                    <a:lumMod val="50000"/>
                  </a:schemeClr>
                </a:solidFill>
                <a:cs typeface="Times New Roman"/>
              </a:rPr>
              <a:t>®</a:t>
            </a:r>
            <a:r>
              <a:rPr lang="en-US" sz="1200" dirty="0">
                <a:solidFill>
                  <a:schemeClr val="accent4">
                    <a:lumMod val="50000"/>
                  </a:schemeClr>
                </a:solidFill>
              </a:rPr>
              <a:t> </a:t>
            </a:r>
            <a:br>
              <a:rPr lang="en-US" sz="1200" dirty="0">
                <a:solidFill>
                  <a:schemeClr val="accent4">
                    <a:lumMod val="50000"/>
                  </a:schemeClr>
                </a:solidFill>
              </a:rPr>
            </a:br>
            <a:r>
              <a:rPr lang="en-US" sz="1200" dirty="0">
                <a:solidFill>
                  <a:schemeClr val="accent4">
                    <a:lumMod val="50000"/>
                  </a:schemeClr>
                </a:solidFill>
              </a:rPr>
              <a:t>Control Unit</a:t>
            </a:r>
          </a:p>
        </p:txBody>
      </p:sp>
      <p:grpSp>
        <p:nvGrpSpPr>
          <p:cNvPr id="96" name="Group 95"/>
          <p:cNvGrpSpPr/>
          <p:nvPr/>
        </p:nvGrpSpPr>
        <p:grpSpPr>
          <a:xfrm>
            <a:off x="3838959" y="4170757"/>
            <a:ext cx="1186495" cy="710259"/>
            <a:chOff x="4759459" y="3571501"/>
            <a:chExt cx="1186495" cy="710259"/>
          </a:xfrm>
        </p:grpSpPr>
        <p:sp>
          <p:nvSpPr>
            <p:cNvPr id="123" name="TextBox 122"/>
            <p:cNvSpPr txBox="1"/>
            <p:nvPr/>
          </p:nvSpPr>
          <p:spPr>
            <a:xfrm>
              <a:off x="4759459" y="3571501"/>
              <a:ext cx="1186495" cy="461665"/>
            </a:xfrm>
            <a:prstGeom prst="rect">
              <a:avLst/>
            </a:prstGeom>
            <a:noFill/>
          </p:spPr>
          <p:txBody>
            <a:bodyPr wrap="square" rtlCol="0">
              <a:spAutoFit/>
            </a:bodyPr>
            <a:lstStyle/>
            <a:p>
              <a:pPr algn="ctr"/>
              <a:r>
                <a:rPr lang="en-US" sz="1200" dirty="0">
                  <a:solidFill>
                    <a:schemeClr val="accent4">
                      <a:lumMod val="50000"/>
                    </a:schemeClr>
                  </a:solidFill>
                </a:rPr>
                <a:t>Circulating Hoses</a:t>
              </a:r>
            </a:p>
          </p:txBody>
        </p:sp>
        <p:cxnSp>
          <p:nvCxnSpPr>
            <p:cNvPr id="1047" name="Straight Arrow Connector 1046"/>
            <p:cNvCxnSpPr>
              <a:stCxn id="123" idx="2"/>
            </p:cNvCxnSpPr>
            <p:nvPr/>
          </p:nvCxnSpPr>
          <p:spPr>
            <a:xfrm flipH="1">
              <a:off x="5352706" y="4033166"/>
              <a:ext cx="1" cy="24859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128" name="Straight Arrow Connector 127"/>
          <p:cNvCxnSpPr/>
          <p:nvPr/>
        </p:nvCxnSpPr>
        <p:spPr>
          <a:xfrm>
            <a:off x="2431937" y="4639797"/>
            <a:ext cx="296623" cy="24859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flipH="1">
            <a:off x="6019077" y="4561656"/>
            <a:ext cx="190500" cy="243246"/>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2114080" y="5892829"/>
            <a:ext cx="2823403" cy="693545"/>
            <a:chOff x="2623284" y="5293573"/>
            <a:chExt cx="2823403" cy="693545"/>
          </a:xfrm>
        </p:grpSpPr>
        <p:cxnSp>
          <p:nvCxnSpPr>
            <p:cNvPr id="137" name="Straight Arrow Connector 136"/>
            <p:cNvCxnSpPr/>
            <p:nvPr/>
          </p:nvCxnSpPr>
          <p:spPr>
            <a:xfrm flipH="1" flipV="1">
              <a:off x="3127841" y="5293573"/>
              <a:ext cx="111273" cy="46982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2623284" y="5710119"/>
              <a:ext cx="2823403" cy="276999"/>
            </a:xfrm>
            <a:prstGeom prst="rect">
              <a:avLst/>
            </a:prstGeom>
            <a:noFill/>
          </p:spPr>
          <p:txBody>
            <a:bodyPr wrap="square" rtlCol="0">
              <a:spAutoFit/>
            </a:bodyPr>
            <a:lstStyle/>
            <a:p>
              <a:pPr algn="ctr"/>
              <a:r>
                <a:rPr lang="en-US" sz="1200" dirty="0">
                  <a:solidFill>
                    <a:schemeClr val="bg1"/>
                  </a:solidFill>
                </a:rPr>
                <a:t>Inserted then Installed Neofit</a:t>
              </a:r>
              <a:r>
                <a:rPr lang="en-US" sz="1200" dirty="0">
                  <a:solidFill>
                    <a:schemeClr val="bg1"/>
                  </a:solidFill>
                  <a:cs typeface="Times New Roman"/>
                </a:rPr>
                <a:t>®</a:t>
              </a:r>
              <a:r>
                <a:rPr lang="en-US" sz="1200" dirty="0">
                  <a:solidFill>
                    <a:schemeClr val="bg1"/>
                  </a:solidFill>
                </a:rPr>
                <a:t> Liner</a:t>
              </a:r>
            </a:p>
          </p:txBody>
        </p:sp>
      </p:grpSp>
      <p:grpSp>
        <p:nvGrpSpPr>
          <p:cNvPr id="3" name="Group 2"/>
          <p:cNvGrpSpPr/>
          <p:nvPr/>
        </p:nvGrpSpPr>
        <p:grpSpPr>
          <a:xfrm>
            <a:off x="4706067" y="4631660"/>
            <a:ext cx="1321292" cy="854474"/>
            <a:chOff x="5587754" y="4108604"/>
            <a:chExt cx="1321292" cy="854474"/>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7754" y="4108604"/>
              <a:ext cx="1321292" cy="854474"/>
            </a:xfrm>
            <a:prstGeom prst="rect">
              <a:avLst/>
            </a:prstGeom>
          </p:spPr>
        </p:pic>
        <p:pic>
          <p:nvPicPr>
            <p:cNvPr id="40" name="Picture 39"/>
            <p:cNvPicPr>
              <a:picLocks noChangeAspect="1"/>
            </p:cNvPicPr>
            <p:nvPr/>
          </p:nvPicPr>
          <p:blipFill rotWithShape="1">
            <a:blip r:embed="rId8" cstate="print">
              <a:extLst>
                <a:ext uri="{28A0092B-C50C-407E-A947-70E740481C1C}">
                  <a14:useLocalDpi xmlns:a14="http://schemas.microsoft.com/office/drawing/2010/main" val="0"/>
                </a:ext>
              </a:extLst>
            </a:blip>
            <a:srcRect l="5460" r="6897"/>
            <a:stretch/>
          </p:blipFill>
          <p:spPr>
            <a:xfrm>
              <a:off x="6153371" y="4311986"/>
              <a:ext cx="338879" cy="223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2" name="TextBox 4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Timeline</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sp>
        <p:nvSpPr>
          <p:cNvPr id="12" name="7-Point Star 11"/>
          <p:cNvSpPr/>
          <p:nvPr/>
        </p:nvSpPr>
        <p:spPr>
          <a:xfrm>
            <a:off x="8195112" y="5259574"/>
            <a:ext cx="149589" cy="11521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5" descr="C:\Users\Flow-Liner\AppData\Local\Microsoft\Windows\INetCache\IE\D13KUOF3\Mahohani04L[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52334" y="3409518"/>
            <a:ext cx="1387336" cy="2031663"/>
          </a:xfrm>
          <a:prstGeom prst="rect">
            <a:avLst/>
          </a:prstGeom>
          <a:noFill/>
          <a:extLst>
            <a:ext uri="{909E8E84-426E-40DD-AFC4-6F175D3DCCD1}">
              <a14:hiddenFill xmlns:a14="http://schemas.microsoft.com/office/drawing/2010/main">
                <a:solidFill>
                  <a:srgbClr val="FFFFFF"/>
                </a:solidFill>
              </a14:hiddenFill>
            </a:ext>
          </a:extLst>
        </p:spPr>
      </p:pic>
      <p:sp>
        <p:nvSpPr>
          <p:cNvPr id="39" name="Cube 38"/>
          <p:cNvSpPr/>
          <p:nvPr/>
        </p:nvSpPr>
        <p:spPr>
          <a:xfrm>
            <a:off x="885120" y="5317181"/>
            <a:ext cx="685799" cy="810976"/>
          </a:xfrm>
          <a:prstGeom prst="cube">
            <a:avLst>
              <a:gd name="adj" fmla="val 16396"/>
            </a:avLst>
          </a:prstGeom>
          <a:solidFill>
            <a:schemeClr val="accent6">
              <a:lumMod val="20000"/>
              <a:lumOff val="8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36600" y="5295277"/>
            <a:ext cx="735255" cy="13716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501070" y="5158117"/>
            <a:ext cx="230307" cy="27432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4804616" y="1047889"/>
            <a:ext cx="3851436" cy="14977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lnSpc>
                <a:spcPct val="150000"/>
              </a:lnSpc>
            </a:pPr>
            <a:r>
              <a:rPr lang="en-US" sz="1400" dirty="0" smtClean="0">
                <a:solidFill>
                  <a:schemeClr val="accent4">
                    <a:lumMod val="50000"/>
                  </a:schemeClr>
                </a:solidFill>
                <a:latin typeface="+mj-lt"/>
              </a:rPr>
              <a:t>Estimated 5-6 Installation/Day</a:t>
            </a:r>
            <a:r>
              <a:rPr lang="en-US" sz="1400" dirty="0">
                <a:solidFill>
                  <a:schemeClr val="accent4">
                    <a:lumMod val="50000"/>
                  </a:schemeClr>
                </a:solidFill>
                <a:latin typeface="+mj-lt"/>
              </a:rPr>
              <a:t> </a:t>
            </a:r>
            <a:r>
              <a:rPr lang="en-US" sz="1400" dirty="0" smtClean="0">
                <a:solidFill>
                  <a:schemeClr val="accent4">
                    <a:lumMod val="50000"/>
                  </a:schemeClr>
                </a:solidFill>
                <a:latin typeface="+mj-lt"/>
              </a:rPr>
              <a:t>with multiple crews tackling different steps </a:t>
            </a:r>
            <a:r>
              <a:rPr lang="en-US" sz="1100" dirty="0" smtClean="0">
                <a:solidFill>
                  <a:schemeClr val="accent4">
                    <a:lumMod val="50000"/>
                  </a:schemeClr>
                </a:solidFill>
                <a:latin typeface="+mj-lt"/>
              </a:rPr>
              <a:t>(see next slide). </a:t>
            </a:r>
            <a:endParaRPr lang="en-US" sz="1400" dirty="0" smtClean="0">
              <a:solidFill>
                <a:schemeClr val="accent4">
                  <a:lumMod val="50000"/>
                </a:schemeClr>
              </a:solidFill>
              <a:latin typeface="+mj-lt"/>
            </a:endParaRPr>
          </a:p>
          <a:p>
            <a:pPr marL="285750" indent="-285750" algn="ctr">
              <a:lnSpc>
                <a:spcPct val="150000"/>
              </a:lnSpc>
              <a:buFont typeface="Arial" panose="020B0604020202020204" pitchFamily="34" charset="0"/>
              <a:buChar char="•"/>
            </a:pPr>
            <a:r>
              <a:rPr lang="en-US" sz="1400" dirty="0" smtClean="0">
                <a:solidFill>
                  <a:schemeClr val="accent4">
                    <a:lumMod val="50000"/>
                  </a:schemeClr>
                </a:solidFill>
                <a:latin typeface="+mj-lt"/>
              </a:rPr>
              <a:t>Auxiliary Heating System benefits</a:t>
            </a:r>
          </a:p>
        </p:txBody>
      </p:sp>
    </p:spTree>
    <p:extLst>
      <p:ext uri="{BB962C8B-B14F-4D97-AF65-F5344CB8AC3E}">
        <p14:creationId xmlns:p14="http://schemas.microsoft.com/office/powerpoint/2010/main" val="1497324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4000"/>
                            </p:stCondLst>
                            <p:childTnLst>
                              <p:par>
                                <p:cTn id="13" presetID="2" presetClass="entr" presetSubtype="2" fill="hold" grpId="0" nodeType="afterEffect">
                                  <p:stCondLst>
                                    <p:cond delay="2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8000"/>
                            </p:stCondLst>
                            <p:childTnLst>
                              <p:par>
                                <p:cTn id="18" presetID="0" presetClass="path" presetSubtype="0" repeatCount="3000" accel="50000" decel="50000" fill="hold" grpId="1" nodeType="afterEffect">
                                  <p:stCondLst>
                                    <p:cond delay="2000"/>
                                  </p:stCondLst>
                                  <p:childTnLst>
                                    <p:animMotion origin="layout" path="M -2.77778E-7 -1.48148E-6 L -2.77778E-7 0.04653 L -0.01424 0.06736 L -0.03368 0.07083 L -0.74271 0.07083 L -0.78299 0.03982 L -0.81788 -0.05023 " pathEditMode="relative" rAng="0" ptsTypes="AAAAAAA">
                                      <p:cBhvr>
                                        <p:cTn id="19" dur="3000" fill="hold"/>
                                        <p:tgtEl>
                                          <p:spTgt spid="12"/>
                                        </p:tgtEl>
                                        <p:attrNameLst>
                                          <p:attrName>ppt_x</p:attrName>
                                          <p:attrName>ppt_y</p:attrName>
                                        </p:attrNameLst>
                                      </p:cBhvr>
                                      <p:rCtr x="-40903" y="1019"/>
                                    </p:animMotion>
                                  </p:childTnLst>
                                </p:cTn>
                              </p:par>
                            </p:childTnLst>
                          </p:cTn>
                        </p:par>
                        <p:par>
                          <p:cTn id="20" fill="hold">
                            <p:stCondLst>
                              <p:cond delay="19000"/>
                            </p:stCondLst>
                            <p:childTnLst>
                              <p:par>
                                <p:cTn id="21" presetID="2" presetClass="exit" presetSubtype="8" fill="hold" grpId="2" nodeType="afterEffect">
                                  <p:stCondLst>
                                    <p:cond delay="500"/>
                                  </p:stCondLst>
                                  <p:childTnLst>
                                    <p:anim calcmode="lin" valueType="num">
                                      <p:cBhvr additive="base">
                                        <p:cTn id="22" dur="500"/>
                                        <p:tgtEl>
                                          <p:spTgt spid="12"/>
                                        </p:tgtEl>
                                        <p:attrNameLst>
                                          <p:attrName>ppt_x</p:attrName>
                                        </p:attrNameLst>
                                      </p:cBhvr>
                                      <p:tavLst>
                                        <p:tav tm="0">
                                          <p:val>
                                            <p:strVal val="ppt_x"/>
                                          </p:val>
                                        </p:tav>
                                        <p:tav tm="100000">
                                          <p:val>
                                            <p:strVal val="0-ppt_w/2"/>
                                          </p:val>
                                        </p:tav>
                                      </p:tavLst>
                                    </p:anim>
                                    <p:anim calcmode="lin" valueType="num">
                                      <p:cBhvr additive="base">
                                        <p:cTn id="23" dur="500"/>
                                        <p:tgtEl>
                                          <p:spTgt spid="12"/>
                                        </p:tgtEl>
                                        <p:attrNameLst>
                                          <p:attrName>ppt_y</p:attrName>
                                        </p:attrNameLst>
                                      </p:cBhvr>
                                      <p:tavLst>
                                        <p:tav tm="0">
                                          <p:val>
                                            <p:strVal val="ppt_y"/>
                                          </p:val>
                                        </p:tav>
                                        <p:tav tm="100000">
                                          <p:val>
                                            <p:strVal val="ppt_y"/>
                                          </p:val>
                                        </p:tav>
                                      </p:tavLst>
                                    </p:anim>
                                    <p:set>
                                      <p:cBhvr>
                                        <p:cTn id="24" dur="1" fill="hold">
                                          <p:stCondLst>
                                            <p:cond delay="499"/>
                                          </p:stCondLst>
                                        </p:cTn>
                                        <p:tgtEl>
                                          <p:spTgt spid="12"/>
                                        </p:tgtEl>
                                        <p:attrNameLst>
                                          <p:attrName>style.visibility</p:attrName>
                                        </p:attrNameLst>
                                      </p:cBhvr>
                                      <p:to>
                                        <p:strVal val="hidden"/>
                                      </p:to>
                                    </p:set>
                                  </p:childTnLst>
                                </p:cTn>
                              </p:par>
                            </p:childTnLst>
                          </p:cTn>
                        </p:par>
                        <p:par>
                          <p:cTn id="25" fill="hold">
                            <p:stCondLst>
                              <p:cond delay="20000"/>
                            </p:stCondLst>
                            <p:childTnLst>
                              <p:par>
                                <p:cTn id="26" presetID="10" presetClass="entr" presetSubtype="0" fill="hold" grpId="0" nodeType="after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childTnLst>
                                </p:cTn>
                              </p:par>
                            </p:childTnLst>
                          </p:cTn>
                        </p:par>
                        <p:par>
                          <p:cTn id="29" fill="hold">
                            <p:stCondLst>
                              <p:cond delay="20500"/>
                            </p:stCondLst>
                            <p:childTnLst>
                              <p:par>
                                <p:cTn id="30" presetID="10" presetClass="entr" presetSubtype="0" fill="hold" nodeType="after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500"/>
                                        <p:tgtEl>
                                          <p:spTgt spid="97"/>
                                        </p:tgtEl>
                                      </p:cBhvr>
                                    </p:animEffect>
                                  </p:childTnLst>
                                </p:cTn>
                              </p:par>
                            </p:childTnLst>
                          </p:cTn>
                        </p:par>
                        <p:par>
                          <p:cTn id="33" fill="hold">
                            <p:stCondLst>
                              <p:cond delay="21000"/>
                            </p:stCondLst>
                            <p:childTnLst>
                              <p:par>
                                <p:cTn id="34" presetID="10" presetClass="entr" presetSubtype="0" fill="hold" grpId="1" nodeType="afterEffect">
                                  <p:stCondLst>
                                    <p:cond delay="150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500"/>
                                        <p:tgtEl>
                                          <p:spTgt spid="75"/>
                                        </p:tgtEl>
                                      </p:cBhvr>
                                    </p:animEffect>
                                  </p:childTnLst>
                                </p:cTn>
                              </p:par>
                              <p:par>
                                <p:cTn id="37" presetID="10" presetClass="entr" presetSubtype="0" fill="hold" nodeType="withEffect">
                                  <p:stCondLst>
                                    <p:cond delay="1500"/>
                                  </p:stCondLst>
                                  <p:childTnLst>
                                    <p:set>
                                      <p:cBhvr>
                                        <p:cTn id="38" dur="1" fill="hold">
                                          <p:stCondLst>
                                            <p:cond delay="0"/>
                                          </p:stCondLst>
                                        </p:cTn>
                                        <p:tgtEl>
                                          <p:spTgt spid="96"/>
                                        </p:tgtEl>
                                        <p:attrNameLst>
                                          <p:attrName>style.visibility</p:attrName>
                                        </p:attrNameLst>
                                      </p:cBhvr>
                                      <p:to>
                                        <p:strVal val="visible"/>
                                      </p:to>
                                    </p:set>
                                    <p:animEffect transition="in" filter="fade">
                                      <p:cBhvr>
                                        <p:cTn id="39" dur="500"/>
                                        <p:tgtEl>
                                          <p:spTgt spid="96"/>
                                        </p:tgtEl>
                                      </p:cBhvr>
                                    </p:animEffect>
                                  </p:childTnLst>
                                </p:cTn>
                              </p:par>
                              <p:par>
                                <p:cTn id="40" presetID="10" presetClass="entr" presetSubtype="0" fill="hold" nodeType="withEffect">
                                  <p:stCondLst>
                                    <p:cond delay="15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1" nodeType="withEffect">
                                  <p:stCondLst>
                                    <p:cond delay="1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par>
                          <p:cTn id="46" fill="hold">
                            <p:stCondLst>
                              <p:cond delay="23000"/>
                            </p:stCondLst>
                            <p:childTnLst>
                              <p:par>
                                <p:cTn id="47" presetID="26" presetClass="emph" presetSubtype="0" repeatCount="2000" fill="hold" grpId="0" nodeType="afterEffect">
                                  <p:stCondLst>
                                    <p:cond delay="2000"/>
                                  </p:stCondLst>
                                  <p:childTnLst>
                                    <p:animEffect transition="out" filter="fade">
                                      <p:cBhvr>
                                        <p:cTn id="48" dur="3000" tmFilter="0, 0; .2, .5; .8, .5; 1, 0"/>
                                        <p:tgtEl>
                                          <p:spTgt spid="75"/>
                                        </p:tgtEl>
                                      </p:cBhvr>
                                    </p:animEffect>
                                    <p:animScale>
                                      <p:cBhvr>
                                        <p:cTn id="49" dur="1500" autoRev="1" fill="hold"/>
                                        <p:tgtEl>
                                          <p:spTgt spid="75"/>
                                        </p:tgtEl>
                                      </p:cBhvr>
                                      <p:by x="105000" y="105000"/>
                                    </p:animScale>
                                  </p:childTnLst>
                                  <p:subTnLst>
                                    <p:animClr clrSpc="rgb" dir="cw">
                                      <p:cBhvr override="childStyle">
                                        <p:cTn dur="1" fill="hold" display="0" masterRel="nextClick" afterEffect="1"/>
                                        <p:tgtEl>
                                          <p:spTgt spid="75"/>
                                        </p:tgtEl>
                                        <p:attrNameLst>
                                          <p:attrName>ppt_c</p:attrName>
                                        </p:attrNameLst>
                                      </p:cBhvr>
                                      <p:to>
                                        <a:srgbClr val="0066FF"/>
                                      </p:to>
                                    </p:animClr>
                                  </p:subTnLst>
                                </p:cTn>
                              </p:par>
                              <p:par>
                                <p:cTn id="50" presetID="26" presetClass="emph" presetSubtype="0" repeatCount="2000" fill="hold" nodeType="withEffect">
                                  <p:stCondLst>
                                    <p:cond delay="2000"/>
                                  </p:stCondLst>
                                  <p:childTnLst>
                                    <p:animEffect transition="out" filter="fade">
                                      <p:cBhvr>
                                        <p:cTn id="51" dur="3000" tmFilter="0, 0; .2, .5; .8, .5; 1, 0"/>
                                        <p:tgtEl>
                                          <p:spTgt spid="26"/>
                                        </p:tgtEl>
                                      </p:cBhvr>
                                    </p:animEffect>
                                    <p:animScale>
                                      <p:cBhvr>
                                        <p:cTn id="52" dur="1500" autoRev="1" fill="hold"/>
                                        <p:tgtEl>
                                          <p:spTgt spid="26"/>
                                        </p:tgtEl>
                                      </p:cBhvr>
                                      <p:by x="105000" y="105000"/>
                                    </p:animScale>
                                  </p:childTnLst>
                                  <p:subTnLst>
                                    <p:animClr clrSpc="rgb" dir="cw">
                                      <p:cBhvr override="childStyle">
                                        <p:cTn dur="1" fill="hold" display="0" masterRel="nextClick" afterEffect="1"/>
                                        <p:tgtEl>
                                          <p:spTgt spid="26"/>
                                        </p:tgtEl>
                                        <p:attrNameLst>
                                          <p:attrName>ppt_c</p:attrName>
                                        </p:attrNameLst>
                                      </p:cBhvr>
                                      <p:to>
                                        <a:srgbClr val="0066FF"/>
                                      </p:to>
                                    </p:animClr>
                                  </p:subTnLst>
                                </p:cTn>
                              </p:par>
                              <p:par>
                                <p:cTn id="53" presetID="26" presetClass="emph" presetSubtype="0" repeatCount="2000" fill="hold" grpId="0" nodeType="withEffect">
                                  <p:stCondLst>
                                    <p:cond delay="2000"/>
                                  </p:stCondLst>
                                  <p:childTnLst>
                                    <p:animEffect transition="out" filter="fade">
                                      <p:cBhvr>
                                        <p:cTn id="54" dur="3000" tmFilter="0, 0; .2, .5; .8, .5; 1, 0"/>
                                        <p:tgtEl>
                                          <p:spTgt spid="21"/>
                                        </p:tgtEl>
                                      </p:cBhvr>
                                    </p:animEffect>
                                    <p:animScale>
                                      <p:cBhvr>
                                        <p:cTn id="55" dur="1500" autoRev="1" fill="hold"/>
                                        <p:tgtEl>
                                          <p:spTgt spid="21"/>
                                        </p:tgtEl>
                                      </p:cBhvr>
                                      <p:by x="105000" y="105000"/>
                                    </p:animScale>
                                  </p:childTnLst>
                                  <p:subTnLst>
                                    <p:animClr clrSpc="rgb" dir="cw">
                                      <p:cBhvr override="childStyle">
                                        <p:cTn dur="1" fill="hold" display="0" masterRel="nextClick" afterEffect="1"/>
                                        <p:tgtEl>
                                          <p:spTgt spid="21"/>
                                        </p:tgtEl>
                                        <p:attrNameLst>
                                          <p:attrName>ppt_c</p:attrName>
                                        </p:attrNameLst>
                                      </p:cBhvr>
                                      <p:to>
                                        <a:srgbClr val="0066FF"/>
                                      </p:to>
                                    </p:animClr>
                                  </p:subTnLst>
                                </p:cTn>
                              </p:par>
                            </p:childTnLst>
                          </p:cTn>
                        </p:par>
                        <p:par>
                          <p:cTn id="56" fill="hold">
                            <p:stCondLst>
                              <p:cond delay="31000"/>
                            </p:stCondLst>
                            <p:childTnLst>
                              <p:par>
                                <p:cTn id="57" presetID="30" presetClass="emph" presetSubtype="0" repeatCount="2000" fill="hold" grpId="1" nodeType="afterEffect">
                                  <p:stCondLst>
                                    <p:cond delay="0"/>
                                  </p:stCondLst>
                                  <p:childTnLst>
                                    <p:animClr clrSpc="hsl" dir="cw">
                                      <p:cBhvr override="childStyle">
                                        <p:cTn id="58" dur="2000" fill="hold"/>
                                        <p:tgtEl>
                                          <p:spTgt spid="110"/>
                                        </p:tgtEl>
                                        <p:attrNameLst>
                                          <p:attrName>style.color</p:attrName>
                                        </p:attrNameLst>
                                      </p:cBhvr>
                                      <p:by>
                                        <p:hsl h="0" s="12549" l="25098"/>
                                      </p:by>
                                    </p:animClr>
                                    <p:animClr clrSpc="hsl" dir="cw">
                                      <p:cBhvr>
                                        <p:cTn id="59" dur="2000" fill="hold"/>
                                        <p:tgtEl>
                                          <p:spTgt spid="110"/>
                                        </p:tgtEl>
                                        <p:attrNameLst>
                                          <p:attrName>fillcolor</p:attrName>
                                        </p:attrNameLst>
                                      </p:cBhvr>
                                      <p:by>
                                        <p:hsl h="0" s="12549" l="25098"/>
                                      </p:by>
                                    </p:animClr>
                                    <p:animClr clrSpc="hsl" dir="cw">
                                      <p:cBhvr>
                                        <p:cTn id="60" dur="2000" fill="hold"/>
                                        <p:tgtEl>
                                          <p:spTgt spid="110"/>
                                        </p:tgtEl>
                                        <p:attrNameLst>
                                          <p:attrName>stroke.color</p:attrName>
                                        </p:attrNameLst>
                                      </p:cBhvr>
                                      <p:by>
                                        <p:hsl h="0" s="12549" l="25098"/>
                                      </p:by>
                                    </p:animClr>
                                    <p:set>
                                      <p:cBhvr>
                                        <p:cTn id="61" dur="2000" fill="hold"/>
                                        <p:tgtEl>
                                          <p:spTgt spid="110"/>
                                        </p:tgtEl>
                                        <p:attrNameLst>
                                          <p:attrName>fill.type</p:attrName>
                                        </p:attrNameLst>
                                      </p:cBhvr>
                                      <p:to>
                                        <p:strVal val="solid"/>
                                      </p:to>
                                    </p:set>
                                  </p:childTnLst>
                                  <p:subTnLst>
                                    <p:animClr clrSpc="rgb" dir="cw">
                                      <p:cBhvr override="childStyle">
                                        <p:cTn dur="1" fill="hold" display="0" masterRel="nextClick" afterEffect="1"/>
                                        <p:tgtEl>
                                          <p:spTgt spid="110"/>
                                        </p:tgtEl>
                                        <p:attrNameLst>
                                          <p:attrName>ppt_c</p:attrName>
                                        </p:attrNameLst>
                                      </p:cBhvr>
                                      <p:to>
                                        <a:schemeClr val="bg1"/>
                                      </p:to>
                                    </p:animClr>
                                  </p:subTnLst>
                                </p:cTn>
                              </p:par>
                            </p:childTnLst>
                          </p:cTn>
                        </p:par>
                        <p:par>
                          <p:cTn id="62" fill="hold">
                            <p:stCondLst>
                              <p:cond delay="35000"/>
                            </p:stCondLst>
                            <p:childTnLst>
                              <p:par>
                                <p:cTn id="63" presetID="42" presetClass="exit" presetSubtype="0" fill="hold" grpId="2" nodeType="afterEffect">
                                  <p:stCondLst>
                                    <p:cond delay="1000"/>
                                  </p:stCondLst>
                                  <p:childTnLst>
                                    <p:animEffect transition="out" filter="fade">
                                      <p:cBhvr>
                                        <p:cTn id="64" dur="500"/>
                                        <p:tgtEl>
                                          <p:spTgt spid="75"/>
                                        </p:tgtEl>
                                      </p:cBhvr>
                                    </p:animEffect>
                                    <p:anim calcmode="lin" valueType="num">
                                      <p:cBhvr>
                                        <p:cTn id="65" dur="500"/>
                                        <p:tgtEl>
                                          <p:spTgt spid="75"/>
                                        </p:tgtEl>
                                        <p:attrNameLst>
                                          <p:attrName>ppt_x</p:attrName>
                                        </p:attrNameLst>
                                      </p:cBhvr>
                                      <p:tavLst>
                                        <p:tav tm="0">
                                          <p:val>
                                            <p:strVal val="ppt_x"/>
                                          </p:val>
                                        </p:tav>
                                        <p:tav tm="100000">
                                          <p:val>
                                            <p:strVal val="ppt_x"/>
                                          </p:val>
                                        </p:tav>
                                      </p:tavLst>
                                    </p:anim>
                                    <p:anim calcmode="lin" valueType="num">
                                      <p:cBhvr>
                                        <p:cTn id="66" dur="500"/>
                                        <p:tgtEl>
                                          <p:spTgt spid="75"/>
                                        </p:tgtEl>
                                        <p:attrNameLst>
                                          <p:attrName>ppt_y</p:attrName>
                                        </p:attrNameLst>
                                      </p:cBhvr>
                                      <p:tavLst>
                                        <p:tav tm="0">
                                          <p:val>
                                            <p:strVal val="ppt_y"/>
                                          </p:val>
                                        </p:tav>
                                        <p:tav tm="100000">
                                          <p:val>
                                            <p:strVal val="ppt_y+.1"/>
                                          </p:val>
                                        </p:tav>
                                      </p:tavLst>
                                    </p:anim>
                                    <p:set>
                                      <p:cBhvr>
                                        <p:cTn id="67" dur="1" fill="hold">
                                          <p:stCondLst>
                                            <p:cond delay="499"/>
                                          </p:stCondLst>
                                        </p:cTn>
                                        <p:tgtEl>
                                          <p:spTgt spid="75"/>
                                        </p:tgtEl>
                                        <p:attrNameLst>
                                          <p:attrName>style.visibility</p:attrName>
                                        </p:attrNameLst>
                                      </p:cBhvr>
                                      <p:to>
                                        <p:strVal val="hidden"/>
                                      </p:to>
                                    </p:set>
                                  </p:childTnLst>
                                </p:cTn>
                              </p:par>
                              <p:par>
                                <p:cTn id="68" presetID="42" presetClass="exit" presetSubtype="0" fill="hold" nodeType="withEffect">
                                  <p:stCondLst>
                                    <p:cond delay="1000"/>
                                  </p:stCondLst>
                                  <p:childTnLst>
                                    <p:animEffect transition="out" filter="fade">
                                      <p:cBhvr>
                                        <p:cTn id="69" dur="500"/>
                                        <p:tgtEl>
                                          <p:spTgt spid="26"/>
                                        </p:tgtEl>
                                      </p:cBhvr>
                                    </p:animEffect>
                                    <p:anim calcmode="lin" valueType="num">
                                      <p:cBhvr>
                                        <p:cTn id="70" dur="500"/>
                                        <p:tgtEl>
                                          <p:spTgt spid="26"/>
                                        </p:tgtEl>
                                        <p:attrNameLst>
                                          <p:attrName>ppt_x</p:attrName>
                                        </p:attrNameLst>
                                      </p:cBhvr>
                                      <p:tavLst>
                                        <p:tav tm="0">
                                          <p:val>
                                            <p:strVal val="ppt_x"/>
                                          </p:val>
                                        </p:tav>
                                        <p:tav tm="100000">
                                          <p:val>
                                            <p:strVal val="ppt_x"/>
                                          </p:val>
                                        </p:tav>
                                      </p:tavLst>
                                    </p:anim>
                                    <p:anim calcmode="lin" valueType="num">
                                      <p:cBhvr>
                                        <p:cTn id="71" dur="500"/>
                                        <p:tgtEl>
                                          <p:spTgt spid="26"/>
                                        </p:tgtEl>
                                        <p:attrNameLst>
                                          <p:attrName>ppt_y</p:attrName>
                                        </p:attrNameLst>
                                      </p:cBhvr>
                                      <p:tavLst>
                                        <p:tav tm="0">
                                          <p:val>
                                            <p:strVal val="ppt_y"/>
                                          </p:val>
                                        </p:tav>
                                        <p:tav tm="100000">
                                          <p:val>
                                            <p:strVal val="ppt_y+.1"/>
                                          </p:val>
                                        </p:tav>
                                      </p:tavLst>
                                    </p:anim>
                                    <p:set>
                                      <p:cBhvr>
                                        <p:cTn id="72" dur="1" fill="hold">
                                          <p:stCondLst>
                                            <p:cond delay="499"/>
                                          </p:stCondLst>
                                        </p:cTn>
                                        <p:tgtEl>
                                          <p:spTgt spid="26"/>
                                        </p:tgtEl>
                                        <p:attrNameLst>
                                          <p:attrName>style.visibility</p:attrName>
                                        </p:attrNameLst>
                                      </p:cBhvr>
                                      <p:to>
                                        <p:strVal val="hidden"/>
                                      </p:to>
                                    </p:set>
                                  </p:childTnLst>
                                </p:cTn>
                              </p:par>
                              <p:par>
                                <p:cTn id="73" presetID="42" presetClass="exit" presetSubtype="0" fill="hold" grpId="2" nodeType="withEffect">
                                  <p:stCondLst>
                                    <p:cond delay="1000"/>
                                  </p:stCondLst>
                                  <p:childTnLst>
                                    <p:animEffect transition="out" filter="fade">
                                      <p:cBhvr>
                                        <p:cTn id="74" dur="500"/>
                                        <p:tgtEl>
                                          <p:spTgt spid="21"/>
                                        </p:tgtEl>
                                      </p:cBhvr>
                                    </p:animEffect>
                                    <p:anim calcmode="lin" valueType="num">
                                      <p:cBhvr>
                                        <p:cTn id="75" dur="500"/>
                                        <p:tgtEl>
                                          <p:spTgt spid="21"/>
                                        </p:tgtEl>
                                        <p:attrNameLst>
                                          <p:attrName>ppt_x</p:attrName>
                                        </p:attrNameLst>
                                      </p:cBhvr>
                                      <p:tavLst>
                                        <p:tav tm="0">
                                          <p:val>
                                            <p:strVal val="ppt_x"/>
                                          </p:val>
                                        </p:tav>
                                        <p:tav tm="100000">
                                          <p:val>
                                            <p:strVal val="ppt_x"/>
                                          </p:val>
                                        </p:tav>
                                      </p:tavLst>
                                    </p:anim>
                                    <p:anim calcmode="lin" valueType="num">
                                      <p:cBhvr>
                                        <p:cTn id="76" dur="500"/>
                                        <p:tgtEl>
                                          <p:spTgt spid="21"/>
                                        </p:tgtEl>
                                        <p:attrNameLst>
                                          <p:attrName>ppt_y</p:attrName>
                                        </p:attrNameLst>
                                      </p:cBhvr>
                                      <p:tavLst>
                                        <p:tav tm="0">
                                          <p:val>
                                            <p:strVal val="ppt_y"/>
                                          </p:val>
                                        </p:tav>
                                        <p:tav tm="100000">
                                          <p:val>
                                            <p:strVal val="ppt_y+.1"/>
                                          </p:val>
                                        </p:tav>
                                      </p:tavLst>
                                    </p:anim>
                                    <p:set>
                                      <p:cBhvr>
                                        <p:cTn id="77" dur="1" fill="hold">
                                          <p:stCondLst>
                                            <p:cond delay="499"/>
                                          </p:stCondLst>
                                        </p:cTn>
                                        <p:tgtEl>
                                          <p:spTgt spid="21"/>
                                        </p:tgtEl>
                                        <p:attrNameLst>
                                          <p:attrName>style.visibility</p:attrName>
                                        </p:attrNameLst>
                                      </p:cBhvr>
                                      <p:to>
                                        <p:strVal val="hidden"/>
                                      </p:to>
                                    </p:set>
                                  </p:childTnLst>
                                </p:cTn>
                              </p:par>
                            </p:childTnLst>
                          </p:cTn>
                        </p:par>
                        <p:par>
                          <p:cTn id="78" fill="hold">
                            <p:stCondLst>
                              <p:cond delay="36500"/>
                            </p:stCondLst>
                            <p:childTnLst>
                              <p:par>
                                <p:cTn id="79" presetID="10" presetClass="exit" presetSubtype="0" fill="hold" nodeType="afterEffect">
                                  <p:stCondLst>
                                    <p:cond delay="1000"/>
                                  </p:stCondLst>
                                  <p:childTnLst>
                                    <p:animEffect transition="out" filter="fade">
                                      <p:cBhvr>
                                        <p:cTn id="80" dur="500"/>
                                        <p:tgtEl>
                                          <p:spTgt spid="34"/>
                                        </p:tgtEl>
                                      </p:cBhvr>
                                    </p:animEffect>
                                    <p:set>
                                      <p:cBhvr>
                                        <p:cTn id="81" dur="1" fill="hold">
                                          <p:stCondLst>
                                            <p:cond delay="499"/>
                                          </p:stCondLst>
                                        </p:cTn>
                                        <p:tgtEl>
                                          <p:spTgt spid="34"/>
                                        </p:tgtEl>
                                        <p:attrNameLst>
                                          <p:attrName>style.visibility</p:attrName>
                                        </p:attrNameLst>
                                      </p:cBhvr>
                                      <p:to>
                                        <p:strVal val="hidden"/>
                                      </p:to>
                                    </p:set>
                                  </p:childTnLst>
                                </p:cTn>
                              </p:par>
                            </p:childTnLst>
                          </p:cTn>
                        </p:par>
                        <p:par>
                          <p:cTn id="82" fill="hold">
                            <p:stCondLst>
                              <p:cond delay="38000"/>
                            </p:stCondLst>
                            <p:childTnLst>
                              <p:par>
                                <p:cTn id="83" presetID="10" presetClass="exit" presetSubtype="0" fill="hold" nodeType="afterEffect">
                                  <p:stCondLst>
                                    <p:cond delay="0"/>
                                  </p:stCondLst>
                                  <p:childTnLst>
                                    <p:animEffect transition="out" filter="fade">
                                      <p:cBhvr>
                                        <p:cTn id="84" dur="500"/>
                                        <p:tgtEl>
                                          <p:spTgt spid="3"/>
                                        </p:tgtEl>
                                      </p:cBhvr>
                                    </p:animEffect>
                                    <p:set>
                                      <p:cBhvr>
                                        <p:cTn id="85" dur="1" fill="hold">
                                          <p:stCondLst>
                                            <p:cond delay="499"/>
                                          </p:stCondLst>
                                        </p:cTn>
                                        <p:tgtEl>
                                          <p:spTgt spid="3"/>
                                        </p:tgtEl>
                                        <p:attrNameLst>
                                          <p:attrName>style.visibility</p:attrName>
                                        </p:attrNameLst>
                                      </p:cBhvr>
                                      <p:to>
                                        <p:strVal val="hidden"/>
                                      </p:to>
                                    </p:set>
                                  </p:childTnLst>
                                </p:cTn>
                              </p:par>
                              <p:par>
                                <p:cTn id="86" presetID="10" presetClass="exit" presetSubtype="0" fill="hold" nodeType="withEffect">
                                  <p:stCondLst>
                                    <p:cond delay="1000"/>
                                  </p:stCondLst>
                                  <p:childTnLst>
                                    <p:animEffect transition="out" filter="fade">
                                      <p:cBhvr>
                                        <p:cTn id="87" dur="500"/>
                                        <p:tgtEl>
                                          <p:spTgt spid="96"/>
                                        </p:tgtEl>
                                      </p:cBhvr>
                                    </p:animEffect>
                                    <p:set>
                                      <p:cBhvr>
                                        <p:cTn id="88" dur="1" fill="hold">
                                          <p:stCondLst>
                                            <p:cond delay="499"/>
                                          </p:stCondLst>
                                        </p:cTn>
                                        <p:tgtEl>
                                          <p:spTgt spid="96"/>
                                        </p:tgtEl>
                                        <p:attrNameLst>
                                          <p:attrName>style.visibility</p:attrName>
                                        </p:attrNameLst>
                                      </p:cBhvr>
                                      <p:to>
                                        <p:strVal val="hidden"/>
                                      </p:to>
                                    </p:set>
                                  </p:childTnLst>
                                </p:cTn>
                              </p:par>
                              <p:par>
                                <p:cTn id="89" presetID="10" presetClass="exit" presetSubtype="0" fill="hold" grpId="0" nodeType="withEffect">
                                  <p:stCondLst>
                                    <p:cond delay="100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par>
                                <p:cTn id="92" presetID="10" presetClass="exit" presetSubtype="0" fill="hold" grpId="0" nodeType="withEffect">
                                  <p:stCondLst>
                                    <p:cond delay="1000"/>
                                  </p:stCondLst>
                                  <p:childTnLst>
                                    <p:animEffect transition="out" filter="fade">
                                      <p:cBhvr>
                                        <p:cTn id="93" dur="500"/>
                                        <p:tgtEl>
                                          <p:spTgt spid="125"/>
                                        </p:tgtEl>
                                      </p:cBhvr>
                                    </p:animEffect>
                                    <p:set>
                                      <p:cBhvr>
                                        <p:cTn id="94" dur="1" fill="hold">
                                          <p:stCondLst>
                                            <p:cond delay="499"/>
                                          </p:stCondLst>
                                        </p:cTn>
                                        <p:tgtEl>
                                          <p:spTgt spid="125"/>
                                        </p:tgtEl>
                                        <p:attrNameLst>
                                          <p:attrName>style.visibility</p:attrName>
                                        </p:attrNameLst>
                                      </p:cBhvr>
                                      <p:to>
                                        <p:strVal val="hidden"/>
                                      </p:to>
                                    </p:set>
                                  </p:childTnLst>
                                </p:cTn>
                              </p:par>
                              <p:par>
                                <p:cTn id="95" presetID="10" presetClass="exit" presetSubtype="0" fill="hold" nodeType="withEffect">
                                  <p:stCondLst>
                                    <p:cond delay="1000"/>
                                  </p:stCondLst>
                                  <p:childTnLst>
                                    <p:animEffect transition="out" filter="fade">
                                      <p:cBhvr>
                                        <p:cTn id="96" dur="500"/>
                                        <p:tgtEl>
                                          <p:spTgt spid="132"/>
                                        </p:tgtEl>
                                      </p:cBhvr>
                                    </p:animEffect>
                                    <p:set>
                                      <p:cBhvr>
                                        <p:cTn id="97" dur="1" fill="hold">
                                          <p:stCondLst>
                                            <p:cond delay="499"/>
                                          </p:stCondLst>
                                        </p:cTn>
                                        <p:tgtEl>
                                          <p:spTgt spid="132"/>
                                        </p:tgtEl>
                                        <p:attrNameLst>
                                          <p:attrName>style.visibility</p:attrName>
                                        </p:attrNameLst>
                                      </p:cBhvr>
                                      <p:to>
                                        <p:strVal val="hidden"/>
                                      </p:to>
                                    </p:set>
                                  </p:childTnLst>
                                </p:cTn>
                              </p:par>
                              <p:par>
                                <p:cTn id="98" presetID="10" presetClass="exit" presetSubtype="0" fill="hold" nodeType="withEffect">
                                  <p:stCondLst>
                                    <p:cond delay="1000"/>
                                  </p:stCondLst>
                                  <p:childTnLst>
                                    <p:animEffect transition="out" filter="fade">
                                      <p:cBhvr>
                                        <p:cTn id="99" dur="500"/>
                                        <p:tgtEl>
                                          <p:spTgt spid="128"/>
                                        </p:tgtEl>
                                      </p:cBhvr>
                                    </p:animEffect>
                                    <p:set>
                                      <p:cBhvr>
                                        <p:cTn id="100" dur="1" fill="hold">
                                          <p:stCondLst>
                                            <p:cond delay="499"/>
                                          </p:stCondLst>
                                        </p:cTn>
                                        <p:tgtEl>
                                          <p:spTgt spid="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5" grpId="2" animBg="1"/>
      <p:bldP spid="88" grpId="0"/>
      <p:bldP spid="21" grpId="0" animBg="1"/>
      <p:bldP spid="21" grpId="1" animBg="1"/>
      <p:bldP spid="21" grpId="2" animBg="1"/>
      <p:bldP spid="110" grpId="0" animBg="1"/>
      <p:bldP spid="110" grpId="1" animBg="1"/>
      <p:bldP spid="125" grpId="0"/>
      <p:bldP spid="12" grpId="0" animBg="1"/>
      <p:bldP spid="12" grpId="1" animBg="1"/>
      <p:bldP spid="12"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855" y="241385"/>
            <a:ext cx="559759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Ideal Setup</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pic>
        <p:nvPicPr>
          <p:cNvPr id="1026" name="Picture 2" descr="\\SERVER\Video\Project Folders\Neofit Projects\Commercial\E G Waterworks\E G Waterworks 00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5822" t="7611" r="4927" b="7611"/>
          <a:stretch/>
        </p:blipFill>
        <p:spPr bwMode="auto">
          <a:xfrm>
            <a:off x="3035800" y="1201095"/>
            <a:ext cx="2147339" cy="176704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SERVER\Video\Project Folders\Neofit Projects\Commercial\reddington pines\reddington pines 0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106" t="19972" r="11635" b="24138"/>
          <a:stretch/>
        </p:blipFill>
        <p:spPr bwMode="auto">
          <a:xfrm>
            <a:off x="3035800" y="3006545"/>
            <a:ext cx="2147339" cy="176704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SERVER\Video\Project Folders\Neofit Projects\Residential\Dr. Goodarzi\dr godarzi 0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85" t="8210" r="11530" b="17200"/>
          <a:stretch/>
        </p:blipFill>
        <p:spPr bwMode="auto">
          <a:xfrm>
            <a:off x="514164" y="2927011"/>
            <a:ext cx="2243486" cy="184616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22971" t="30568" r="25455" b="9238"/>
          <a:stretch/>
        </p:blipFill>
        <p:spPr>
          <a:xfrm>
            <a:off x="3035800" y="4811580"/>
            <a:ext cx="2147339" cy="1710296"/>
          </a:xfrm>
          <a:prstGeom prst="rect">
            <a:avLst/>
          </a:prstGeom>
          <a:ln>
            <a:solidFill>
              <a:schemeClr val="accent1"/>
            </a:solidFill>
          </a:ln>
        </p:spPr>
      </p:pic>
      <p:pic>
        <p:nvPicPr>
          <p:cNvPr id="8" name="Picture 2" descr="\\SERVER\Video\Project Pending Folders\Mapleview Terrace Apt\Pictures\IMG_5056.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25308" t="16737" r="21948" b="17029"/>
          <a:stretch/>
        </p:blipFill>
        <p:spPr bwMode="auto">
          <a:xfrm>
            <a:off x="5455315" y="1198371"/>
            <a:ext cx="2419515" cy="17697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493720" y="3505810"/>
            <a:ext cx="3533260" cy="284197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nSpc>
                <a:spcPct val="150000"/>
              </a:lnSpc>
            </a:pPr>
            <a:r>
              <a:rPr lang="en-US" sz="1400" dirty="0">
                <a:solidFill>
                  <a:schemeClr val="accent4">
                    <a:lumMod val="50000"/>
                  </a:schemeClr>
                </a:solidFill>
                <a:latin typeface="+mj-lt"/>
                <a:cs typeface="Times New Roman"/>
              </a:rPr>
              <a:t>Crew 1- Set-up &amp; Any Necessary Access Pits</a:t>
            </a:r>
            <a:br>
              <a:rPr lang="en-US" sz="1400" dirty="0">
                <a:solidFill>
                  <a:schemeClr val="accent4">
                    <a:lumMod val="50000"/>
                  </a:schemeClr>
                </a:solidFill>
                <a:latin typeface="+mj-lt"/>
                <a:cs typeface="Times New Roman"/>
              </a:rPr>
            </a:br>
            <a:endParaRPr lang="en-US" sz="1400" dirty="0">
              <a:solidFill>
                <a:schemeClr val="accent4">
                  <a:lumMod val="50000"/>
                </a:schemeClr>
              </a:solidFill>
              <a:latin typeface="+mj-lt"/>
              <a:cs typeface="Times New Roman"/>
            </a:endParaRPr>
          </a:p>
          <a:p>
            <a:pPr>
              <a:lnSpc>
                <a:spcPct val="150000"/>
              </a:lnSpc>
            </a:pPr>
            <a:r>
              <a:rPr lang="en-US" sz="1400" dirty="0">
                <a:solidFill>
                  <a:schemeClr val="accent4">
                    <a:lumMod val="50000"/>
                  </a:schemeClr>
                </a:solidFill>
                <a:latin typeface="+mj-lt"/>
                <a:cs typeface="Times New Roman"/>
              </a:rPr>
              <a:t>Crew 2- Cleaning, Lining, and Expansion Process</a:t>
            </a:r>
            <a:br>
              <a:rPr lang="en-US" sz="1400" dirty="0">
                <a:solidFill>
                  <a:schemeClr val="accent4">
                    <a:lumMod val="50000"/>
                  </a:schemeClr>
                </a:solidFill>
                <a:latin typeface="+mj-lt"/>
                <a:cs typeface="Times New Roman"/>
              </a:rPr>
            </a:br>
            <a:endParaRPr lang="en-US" sz="1400" dirty="0">
              <a:solidFill>
                <a:schemeClr val="accent4">
                  <a:lumMod val="50000"/>
                </a:schemeClr>
              </a:solidFill>
              <a:latin typeface="+mj-lt"/>
              <a:cs typeface="Times New Roman"/>
            </a:endParaRPr>
          </a:p>
          <a:p>
            <a:pPr>
              <a:lnSpc>
                <a:spcPct val="150000"/>
              </a:lnSpc>
            </a:pPr>
            <a:r>
              <a:rPr lang="en-US" sz="1400" dirty="0">
                <a:solidFill>
                  <a:schemeClr val="accent4">
                    <a:lumMod val="50000"/>
                  </a:schemeClr>
                </a:solidFill>
                <a:latin typeface="+mj-lt"/>
                <a:cs typeface="Times New Roman"/>
              </a:rPr>
              <a:t>Crew 3- Reconnect and Site </a:t>
            </a:r>
            <a:r>
              <a:rPr lang="en-US" sz="1400" dirty="0" smtClean="0">
                <a:solidFill>
                  <a:schemeClr val="accent4">
                    <a:lumMod val="50000"/>
                  </a:schemeClr>
                </a:solidFill>
                <a:latin typeface="+mj-lt"/>
                <a:cs typeface="Times New Roman"/>
              </a:rPr>
              <a:t>Clean </a:t>
            </a:r>
            <a:r>
              <a:rPr lang="en-US" sz="1400" dirty="0">
                <a:solidFill>
                  <a:schemeClr val="accent4">
                    <a:lumMod val="50000"/>
                  </a:schemeClr>
                </a:solidFill>
                <a:latin typeface="+mj-lt"/>
                <a:cs typeface="Times New Roman"/>
              </a:rPr>
              <a:t>up </a:t>
            </a:r>
            <a:endParaRPr lang="en-US" sz="1400" dirty="0">
              <a:solidFill>
                <a:schemeClr val="accent4">
                  <a:lumMod val="50000"/>
                </a:schemeClr>
              </a:solidFill>
              <a:latin typeface="+mj-lt"/>
            </a:endParaRPr>
          </a:p>
        </p:txBody>
      </p:sp>
      <p:sp>
        <p:nvSpPr>
          <p:cNvPr id="15" name="Content Placeholder 4"/>
          <p:cNvSpPr txBox="1">
            <a:spLocks/>
          </p:cNvSpPr>
          <p:nvPr/>
        </p:nvSpPr>
        <p:spPr>
          <a:xfrm>
            <a:off x="5455315" y="879726"/>
            <a:ext cx="2324307" cy="321784"/>
          </a:xfrm>
          <a:prstGeom prst="rect">
            <a:avLst/>
          </a:prstGeom>
        </p:spPr>
        <p:txBody>
          <a:bodyPr vert="horz" lIns="91440" tIns="45720" rIns="91440" bIns="45720" rtlCol="0">
            <a:normAutofit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1600" b="1" dirty="0" smtClean="0"/>
              <a:t>Crew 3</a:t>
            </a:r>
            <a:endParaRPr lang="en-US" sz="1400" dirty="0"/>
          </a:p>
        </p:txBody>
      </p:sp>
      <p:sp>
        <p:nvSpPr>
          <p:cNvPr id="16" name="Content Placeholder 4"/>
          <p:cNvSpPr txBox="1">
            <a:spLocks/>
          </p:cNvSpPr>
          <p:nvPr/>
        </p:nvSpPr>
        <p:spPr>
          <a:xfrm>
            <a:off x="3015793" y="879726"/>
            <a:ext cx="2324307" cy="321784"/>
          </a:xfrm>
          <a:prstGeom prst="rect">
            <a:avLst/>
          </a:prstGeom>
        </p:spPr>
        <p:txBody>
          <a:bodyPr vert="horz" lIns="91440" tIns="45720" rIns="91440" bIns="45720" rtlCol="0">
            <a:normAutofit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1600" b="1" dirty="0" smtClean="0"/>
              <a:t>Crew 2</a:t>
            </a:r>
            <a:endParaRPr lang="en-US" sz="1400" dirty="0"/>
          </a:p>
        </p:txBody>
      </p:sp>
      <p:sp>
        <p:nvSpPr>
          <p:cNvPr id="17" name="Content Placeholder 4"/>
          <p:cNvSpPr txBox="1">
            <a:spLocks/>
          </p:cNvSpPr>
          <p:nvPr/>
        </p:nvSpPr>
        <p:spPr>
          <a:xfrm>
            <a:off x="501070" y="879726"/>
            <a:ext cx="2324307" cy="321784"/>
          </a:xfrm>
          <a:prstGeom prst="rect">
            <a:avLst/>
          </a:prstGeom>
        </p:spPr>
        <p:txBody>
          <a:bodyPr vert="horz" lIns="91440" tIns="45720" rIns="91440" bIns="45720" rtlCol="0">
            <a:normAutofit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1600" b="1" dirty="0" smtClean="0"/>
              <a:t>Crew 1</a:t>
            </a:r>
            <a:endParaRPr lang="en-US" sz="1400" dirty="0"/>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164" y="1201510"/>
            <a:ext cx="2243486" cy="1681709"/>
          </a:xfrm>
          <a:prstGeom prst="rect">
            <a:avLst/>
          </a:prstGeom>
          <a:ln>
            <a:solidFill>
              <a:schemeClr val="accent1"/>
            </a:solidFill>
          </a:ln>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4164" y="4811580"/>
            <a:ext cx="2246376" cy="1710296"/>
          </a:xfrm>
          <a:prstGeom prst="rect">
            <a:avLst/>
          </a:prstGeom>
          <a:ln>
            <a:solidFill>
              <a:schemeClr val="accent1"/>
            </a:solidFill>
          </a:ln>
        </p:spPr>
      </p:pic>
    </p:spTree>
    <p:extLst>
      <p:ext uri="{BB962C8B-B14F-4D97-AF65-F5344CB8AC3E}">
        <p14:creationId xmlns:p14="http://schemas.microsoft.com/office/powerpoint/2010/main" val="469034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59400" y="1009485"/>
            <a:ext cx="6106395" cy="2486742"/>
          </a:xfrm>
        </p:spPr>
        <p:txBody>
          <a:bodyPr>
            <a:normAutofit/>
          </a:bodyPr>
          <a:lstStyle/>
          <a:p>
            <a:r>
              <a:rPr lang="en-US" sz="2000" dirty="0"/>
              <a:t>Lining at Valves</a:t>
            </a:r>
          </a:p>
          <a:p>
            <a:pPr lvl="1"/>
            <a:r>
              <a:rPr lang="en-US" sz="1800" dirty="0"/>
              <a:t>Can line through an open valve</a:t>
            </a:r>
          </a:p>
          <a:p>
            <a:pPr lvl="1"/>
            <a:r>
              <a:rPr lang="en-US" sz="1800" dirty="0"/>
              <a:t>Valve cannot be closed once Neofit is installed</a:t>
            </a:r>
          </a:p>
          <a:p>
            <a:pPr lvl="1"/>
            <a:r>
              <a:rPr lang="en-US" sz="1800" dirty="0"/>
              <a:t>Install new valve with Neofit </a:t>
            </a:r>
          </a:p>
          <a:p>
            <a:pPr lvl="1"/>
            <a:r>
              <a:rPr lang="en-US" sz="1800" dirty="0"/>
              <a:t>Install new valve at a different location</a:t>
            </a:r>
          </a:p>
        </p:txBody>
      </p:sp>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&amp; Valves</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pic>
        <p:nvPicPr>
          <p:cNvPr id="2051" name="Picture 3" descr="\\SERVER\Video\Project Folders\Neofit Projects\Commercial\East Newark Townhomes\Pictures\0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16" t="16965" r="316" b="4998"/>
          <a:stretch/>
        </p:blipFill>
        <p:spPr bwMode="auto">
          <a:xfrm>
            <a:off x="347450" y="3467405"/>
            <a:ext cx="3017520" cy="233535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2" name="Picture 4" descr="\\SERVER\Video\Project Folders\Neofit Projects\Commercial\East Newark Townhomes\Pictures\0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78" t="18900" r="34653"/>
          <a:stretch/>
        </p:blipFill>
        <p:spPr bwMode="auto">
          <a:xfrm>
            <a:off x="3561132" y="3469627"/>
            <a:ext cx="2244436" cy="233091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4" name="Picture 6" descr="\\SERVER\Video\Project Folders\Neofit Projects\Commercial\East Newark Townhomes\Pictures\024.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9057" t="13542" r="13801" b="15030"/>
          <a:stretch/>
        </p:blipFill>
        <p:spPr bwMode="auto">
          <a:xfrm>
            <a:off x="5959188" y="3636553"/>
            <a:ext cx="2875767" cy="19970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0" name="Content Placeholder 4"/>
          <p:cNvSpPr txBox="1">
            <a:spLocks/>
          </p:cNvSpPr>
          <p:nvPr/>
        </p:nvSpPr>
        <p:spPr>
          <a:xfrm>
            <a:off x="4148325" y="5800540"/>
            <a:ext cx="1038155" cy="422455"/>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1600" dirty="0"/>
              <a:t>In Home</a:t>
            </a:r>
          </a:p>
        </p:txBody>
      </p:sp>
      <p:sp>
        <p:nvSpPr>
          <p:cNvPr id="11" name="Content Placeholder 4"/>
          <p:cNvSpPr txBox="1">
            <a:spLocks/>
          </p:cNvSpPr>
          <p:nvPr/>
        </p:nvSpPr>
        <p:spPr>
          <a:xfrm>
            <a:off x="1322309" y="5827154"/>
            <a:ext cx="1038155" cy="422455"/>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1600" dirty="0"/>
              <a:t>At Curb</a:t>
            </a:r>
          </a:p>
          <a:p>
            <a:pPr algn="ctr"/>
            <a:endParaRPr lang="en-US" sz="1600" dirty="0"/>
          </a:p>
        </p:txBody>
      </p:sp>
    </p:spTree>
    <p:extLst>
      <p:ext uri="{BB962C8B-B14F-4D97-AF65-F5344CB8AC3E}">
        <p14:creationId xmlns:p14="http://schemas.microsoft.com/office/powerpoint/2010/main" val="2291926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855" y="277644"/>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Bends</a:t>
            </a:r>
            <a:endParaRPr lang="en-US" sz="1050" dirty="0">
              <a:solidFill>
                <a:schemeClr val="accent4">
                  <a:lumMod val="50000"/>
                </a:schemeClr>
              </a:solidFill>
            </a:endParaRPr>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404" b="98772" l="10824" r="90824"/>
                    </a14:imgEffect>
                  </a14:imgLayer>
                </a14:imgProps>
              </a:ext>
              <a:ext uri="{28A0092B-C50C-407E-A947-70E740481C1C}">
                <a14:useLocalDpi xmlns:a14="http://schemas.microsoft.com/office/drawing/2010/main" val="0"/>
              </a:ext>
            </a:extLst>
          </a:blip>
          <a:srcRect l="34786" r="30427"/>
          <a:stretch/>
        </p:blipFill>
        <p:spPr>
          <a:xfrm>
            <a:off x="682395" y="4195879"/>
            <a:ext cx="878996" cy="1694474"/>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717" b="96996" l="30508" r="89831">
                        <a14:foregroundMark x1="66441" y1="5579" x2="68814" y2="9013"/>
                      </a14:backgroundRemoval>
                    </a14:imgEffect>
                  </a14:imgLayer>
                </a14:imgProps>
              </a:ext>
              <a:ext uri="{28A0092B-C50C-407E-A947-70E740481C1C}">
                <a14:useLocalDpi xmlns:a14="http://schemas.microsoft.com/office/drawing/2010/main" val="0"/>
              </a:ext>
            </a:extLst>
          </a:blip>
          <a:stretch>
            <a:fillRect/>
          </a:stretch>
        </p:blipFill>
        <p:spPr>
          <a:xfrm>
            <a:off x="2671554" y="2273994"/>
            <a:ext cx="2160823" cy="1706684"/>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37607" b="89915" l="1923" r="98077"/>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t="36737" b="16922"/>
          <a:stretch/>
        </p:blipFill>
        <p:spPr>
          <a:xfrm>
            <a:off x="1656540" y="4742731"/>
            <a:ext cx="3302000" cy="1147622"/>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1600" b="99200" l="9600" r="91200"/>
                    </a14:imgEffect>
                  </a14:imgLayer>
                </a14:imgProps>
              </a:ext>
              <a:ext uri="{28A0092B-C50C-407E-A947-70E740481C1C}">
                <a14:useLocalDpi xmlns:a14="http://schemas.microsoft.com/office/drawing/2010/main" val="0"/>
              </a:ext>
            </a:extLst>
          </a:blip>
          <a:stretch>
            <a:fillRect/>
          </a:stretch>
        </p:blipFill>
        <p:spPr>
          <a:xfrm flipH="1">
            <a:off x="988826" y="2102693"/>
            <a:ext cx="1682728" cy="1682728"/>
          </a:xfrm>
          <a:prstGeom prst="rect">
            <a:avLst/>
          </a:prstGeom>
        </p:spPr>
      </p:pic>
      <p:grpSp>
        <p:nvGrpSpPr>
          <p:cNvPr id="12" name="Group 11"/>
          <p:cNvGrpSpPr/>
          <p:nvPr/>
        </p:nvGrpSpPr>
        <p:grpSpPr>
          <a:xfrm>
            <a:off x="7128152" y="4259115"/>
            <a:ext cx="1822018" cy="2114854"/>
            <a:chOff x="4926060" y="4061168"/>
            <a:chExt cx="2257480" cy="2342705"/>
          </a:xfrm>
        </p:grpSpPr>
        <p:pic>
          <p:nvPicPr>
            <p:cNvPr id="1028" name="Picture 4" descr="Image result for pictures of lead fittings">
              <a:extLst>
                <a:ext uri="{FF2B5EF4-FFF2-40B4-BE49-F238E27FC236}">
                  <a16:creationId xmlns="" xmlns:a16="http://schemas.microsoft.com/office/drawing/2014/main" id="{AC289D3F-AF62-4951-9E28-C4C78268339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778" b="96889" l="9778" r="89778"/>
                      </a14:imgEffect>
                    </a14:imgLayer>
                  </a14:imgProps>
                </a:ext>
                <a:ext uri="{28A0092B-C50C-407E-A947-70E740481C1C}">
                  <a14:useLocalDpi xmlns:a14="http://schemas.microsoft.com/office/drawing/2010/main" val="0"/>
                </a:ext>
              </a:extLst>
            </a:blip>
            <a:srcRect/>
            <a:stretch>
              <a:fillRect/>
            </a:stretch>
          </p:blipFill>
          <p:spPr bwMode="auto">
            <a:xfrm>
              <a:off x="5040415" y="413221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6" name="&quot;No&quot; Symbol 6">
              <a:extLst>
                <a:ext uri="{FF2B5EF4-FFF2-40B4-BE49-F238E27FC236}">
                  <a16:creationId xmlns="" xmlns:a16="http://schemas.microsoft.com/office/drawing/2014/main" id="{4F8359F0-9B35-4204-80EB-8EBB24CE01A0}"/>
                </a:ext>
              </a:extLst>
            </p:cNvPr>
            <p:cNvSpPr/>
            <p:nvPr/>
          </p:nvSpPr>
          <p:spPr>
            <a:xfrm>
              <a:off x="4926060" y="4061168"/>
              <a:ext cx="2112275" cy="2342705"/>
            </a:xfrm>
            <a:prstGeom prst="noSmoking">
              <a:avLst>
                <a:gd name="adj" fmla="val 29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nvGrpSpPr>
          <p:cNvPr id="11" name="Group 10"/>
          <p:cNvGrpSpPr/>
          <p:nvPr/>
        </p:nvGrpSpPr>
        <p:grpSpPr>
          <a:xfrm>
            <a:off x="5809164" y="2114216"/>
            <a:ext cx="1676812" cy="1965405"/>
            <a:chOff x="6613322" y="1508750"/>
            <a:chExt cx="1896248" cy="2134391"/>
          </a:xfrm>
        </p:grpSpPr>
        <p:pic>
          <p:nvPicPr>
            <p:cNvPr id="1042" name="Picture 18" descr="Image result for pictures of galvanized fittings">
              <a:extLst>
                <a:ext uri="{FF2B5EF4-FFF2-40B4-BE49-F238E27FC236}">
                  <a16:creationId xmlns="" xmlns:a16="http://schemas.microsoft.com/office/drawing/2014/main" id="{63E39D7E-DEAC-4212-8A78-2E407026E59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32758" y="1855272"/>
              <a:ext cx="1530816" cy="1530816"/>
            </a:xfrm>
            <a:prstGeom prst="rect">
              <a:avLst/>
            </a:prstGeom>
            <a:noFill/>
            <a:extLst>
              <a:ext uri="{909E8E84-426E-40DD-AFC4-6F175D3DCCD1}">
                <a14:hiddenFill xmlns:a14="http://schemas.microsoft.com/office/drawing/2010/main">
                  <a:solidFill>
                    <a:srgbClr val="FFFFFF"/>
                  </a:solidFill>
                </a14:hiddenFill>
              </a:ext>
            </a:extLst>
          </p:spPr>
        </p:pic>
        <p:sp>
          <p:nvSpPr>
            <p:cNvPr id="28" name="&quot;No&quot; Symbol 6">
              <a:extLst>
                <a:ext uri="{FF2B5EF4-FFF2-40B4-BE49-F238E27FC236}">
                  <a16:creationId xmlns="" xmlns:a16="http://schemas.microsoft.com/office/drawing/2014/main" id="{D9E919D9-F610-4EFF-A3CF-8FA1E81558CA}"/>
                </a:ext>
              </a:extLst>
            </p:cNvPr>
            <p:cNvSpPr/>
            <p:nvPr/>
          </p:nvSpPr>
          <p:spPr>
            <a:xfrm>
              <a:off x="6613322" y="1508750"/>
              <a:ext cx="1896248" cy="2134391"/>
            </a:xfrm>
            <a:prstGeom prst="noSmoking">
              <a:avLst>
                <a:gd name="adj" fmla="val 29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10" name="Rectangle 9"/>
          <p:cNvSpPr/>
          <p:nvPr/>
        </p:nvSpPr>
        <p:spPr>
          <a:xfrm>
            <a:off x="384568" y="1724384"/>
            <a:ext cx="4573972" cy="473861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570530" y="1724384"/>
            <a:ext cx="3329778" cy="47386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70640" y="862419"/>
            <a:ext cx="5407703" cy="646331"/>
          </a:xfrm>
          <a:prstGeom prst="rect">
            <a:avLst/>
          </a:prstGeom>
          <a:noFill/>
        </p:spPr>
        <p:txBody>
          <a:bodyPr wrap="square" rtlCol="0">
            <a:spAutoFit/>
          </a:bodyPr>
          <a:lstStyle/>
          <a:p>
            <a:r>
              <a:rPr lang="en-US" b="1" dirty="0">
                <a:solidFill>
                  <a:schemeClr val="tx1">
                    <a:lumMod val="75000"/>
                    <a:lumOff val="25000"/>
                  </a:schemeClr>
                </a:solidFill>
              </a:rPr>
              <a:t>Acceptable Bends</a:t>
            </a:r>
            <a:r>
              <a:rPr lang="en-US" b="1" dirty="0" smtClean="0">
                <a:solidFill>
                  <a:schemeClr val="tx1">
                    <a:lumMod val="75000"/>
                    <a:lumOff val="25000"/>
                  </a:schemeClr>
                </a:solidFill>
              </a:rPr>
              <a:t>: Long </a:t>
            </a:r>
            <a:r>
              <a:rPr lang="en-US" b="1" dirty="0">
                <a:solidFill>
                  <a:schemeClr val="tx1">
                    <a:lumMod val="75000"/>
                    <a:lumOff val="25000"/>
                  </a:schemeClr>
                </a:solidFill>
              </a:rPr>
              <a:t>Sweep 90° </a:t>
            </a:r>
            <a:r>
              <a:rPr lang="en-US" b="1" dirty="0" smtClean="0">
                <a:solidFill>
                  <a:schemeClr val="tx1">
                    <a:lumMod val="75000"/>
                    <a:lumOff val="25000"/>
                  </a:schemeClr>
                </a:solidFill>
              </a:rPr>
              <a:t>and </a:t>
            </a:r>
            <a:r>
              <a:rPr lang="en-US" b="1" dirty="0">
                <a:solidFill>
                  <a:schemeClr val="tx1">
                    <a:lumMod val="75000"/>
                    <a:lumOff val="25000"/>
                  </a:schemeClr>
                </a:solidFill>
              </a:rPr>
              <a:t>=/-45°</a:t>
            </a:r>
            <a:r>
              <a:rPr lang="en-US" b="1" dirty="0" smtClean="0">
                <a:solidFill>
                  <a:schemeClr val="tx1">
                    <a:lumMod val="75000"/>
                    <a:lumOff val="25000"/>
                  </a:schemeClr>
                </a:solidFill>
              </a:rPr>
              <a:t/>
            </a:r>
            <a:br>
              <a:rPr lang="en-US" b="1" dirty="0" smtClean="0">
                <a:solidFill>
                  <a:schemeClr val="tx1">
                    <a:lumMod val="75000"/>
                    <a:lumOff val="25000"/>
                  </a:schemeClr>
                </a:solidFill>
              </a:rPr>
            </a:br>
            <a:endParaRPr lang="en-US" b="1" dirty="0" smtClean="0">
              <a:solidFill>
                <a:schemeClr val="tx1">
                  <a:lumMod val="75000"/>
                  <a:lumOff val="25000"/>
                </a:schemeClr>
              </a:solidFill>
            </a:endParaRPr>
          </a:p>
        </p:txBody>
      </p:sp>
    </p:spTree>
    <p:extLst>
      <p:ext uri="{BB962C8B-B14F-4D97-AF65-F5344CB8AC3E}">
        <p14:creationId xmlns:p14="http://schemas.microsoft.com/office/powerpoint/2010/main" val="177143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59400" y="1009485"/>
            <a:ext cx="4097385" cy="5299890"/>
          </a:xfrm>
        </p:spPr>
        <p:txBody>
          <a:bodyPr>
            <a:normAutofit/>
          </a:bodyPr>
          <a:lstStyle/>
          <a:p>
            <a:r>
              <a:rPr lang="en-US" sz="1500" dirty="0" smtClean="0"/>
              <a:t>Cleaning Instruments</a:t>
            </a:r>
            <a:endParaRPr lang="en-US" sz="1500" dirty="0"/>
          </a:p>
          <a:p>
            <a:pPr lvl="1"/>
            <a:r>
              <a:rPr lang="en-US" sz="1500" dirty="0"/>
              <a:t>Mandrels</a:t>
            </a:r>
          </a:p>
          <a:p>
            <a:pPr lvl="1"/>
            <a:r>
              <a:rPr lang="en-US" sz="1500" dirty="0"/>
              <a:t>Brushes</a:t>
            </a:r>
          </a:p>
          <a:p>
            <a:pPr lvl="1"/>
            <a:r>
              <a:rPr lang="en-US" sz="1500" dirty="0"/>
              <a:t>Cleaning Pigs</a:t>
            </a:r>
          </a:p>
          <a:p>
            <a:pPr lvl="1"/>
            <a:r>
              <a:rPr lang="en-US" sz="1500" dirty="0" smtClean="0"/>
              <a:t>Jetting</a:t>
            </a:r>
          </a:p>
          <a:p>
            <a:r>
              <a:rPr lang="en-US" sz="1500" dirty="0"/>
              <a:t>Remove Scale Build-Up</a:t>
            </a:r>
          </a:p>
          <a:p>
            <a:pPr lvl="1"/>
            <a:r>
              <a:rPr lang="en-US" sz="1500" dirty="0"/>
              <a:t>Increase inside diameter</a:t>
            </a:r>
          </a:p>
          <a:p>
            <a:r>
              <a:rPr lang="en-US" sz="1500" dirty="0"/>
              <a:t>Clear </a:t>
            </a:r>
            <a:r>
              <a:rPr lang="en-US" sz="1500" dirty="0" smtClean="0"/>
              <a:t>Obstructions and  </a:t>
            </a:r>
            <a:r>
              <a:rPr lang="en-US" sz="1500" dirty="0"/>
              <a:t>Sharp Obtrusions</a:t>
            </a:r>
          </a:p>
          <a:p>
            <a:pPr lvl="1"/>
            <a:r>
              <a:rPr lang="en-US" sz="1500" dirty="0"/>
              <a:t>Fins found in </a:t>
            </a:r>
            <a:r>
              <a:rPr lang="en-US" sz="1500" dirty="0" smtClean="0"/>
              <a:t>some </a:t>
            </a:r>
            <a:r>
              <a:rPr lang="en-US" sz="1500" dirty="0"/>
              <a:t>lead </a:t>
            </a:r>
            <a:r>
              <a:rPr lang="en-US" sz="1500" dirty="0" smtClean="0"/>
              <a:t>pipe</a:t>
            </a:r>
          </a:p>
          <a:p>
            <a:pPr lvl="1"/>
            <a:r>
              <a:rPr lang="en-US" sz="1500" dirty="0" smtClean="0"/>
              <a:t>Cuts and damages liner</a:t>
            </a:r>
          </a:p>
          <a:p>
            <a:r>
              <a:rPr lang="en-US" sz="1500" dirty="0"/>
              <a:t>Cleaning does not need to be as intensive as the sandblasting that coatings require. It is best to remove as much scale build-up as possible for the same reasons you would want it removed with or without Neofit liner, increased diameter for increased flow capacity. It is very important to clear the pipe of any sharp </a:t>
            </a:r>
            <a:r>
              <a:rPr lang="en-US" sz="1500" dirty="0" smtClean="0"/>
              <a:t>obtrusions</a:t>
            </a:r>
            <a:endParaRPr lang="en-US" sz="1500" dirty="0"/>
          </a:p>
        </p:txBody>
      </p:sp>
      <p:sp>
        <p:nvSpPr>
          <p:cNvPr id="6" name="TextBox 5"/>
          <p:cNvSpPr txBox="1"/>
          <p:nvPr/>
        </p:nvSpPr>
        <p:spPr>
          <a:xfrm>
            <a:off x="385855" y="279790"/>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&amp; Cleaning</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7225" t="20259" r="4268" b="20131"/>
          <a:stretch/>
        </p:blipFill>
        <p:spPr>
          <a:xfrm>
            <a:off x="6914705" y="2545685"/>
            <a:ext cx="1916736" cy="1766630"/>
          </a:xfrm>
          <a:prstGeom prst="rect">
            <a:avLst/>
          </a:prstGeom>
          <a:ln>
            <a:solidFill>
              <a:schemeClr val="accent1"/>
            </a:solidFill>
          </a:ln>
        </p:spPr>
      </p:pic>
      <p:sp>
        <p:nvSpPr>
          <p:cNvPr id="12" name="Content Placeholder 4"/>
          <p:cNvSpPr txBox="1">
            <a:spLocks/>
          </p:cNvSpPr>
          <p:nvPr/>
        </p:nvSpPr>
        <p:spPr>
          <a:xfrm>
            <a:off x="385855" y="2968140"/>
            <a:ext cx="6106395" cy="2975469"/>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endParaRPr lang="en-US" sz="1600" dirty="0"/>
          </a:p>
        </p:txBody>
      </p:sp>
      <p:pic>
        <p:nvPicPr>
          <p:cNvPr id="14" name="Picture 13" descr="G:\Neofit Procedure pictures\Step 6\IMG_0486.JPG"/>
          <p:cNvPicPr/>
          <p:nvPr/>
        </p:nvPicPr>
        <p:blipFill rotWithShape="1">
          <a:blip r:embed="rId3" cstate="print">
            <a:extLst>
              <a:ext uri="{28A0092B-C50C-407E-A947-70E740481C1C}">
                <a14:useLocalDpi xmlns:a14="http://schemas.microsoft.com/office/drawing/2010/main" val="0"/>
              </a:ext>
            </a:extLst>
          </a:blip>
          <a:srcRect l="13361" t="19855" r="16637" b="20338"/>
          <a:stretch/>
        </p:blipFill>
        <p:spPr bwMode="auto">
          <a:xfrm>
            <a:off x="4567865" y="4506645"/>
            <a:ext cx="2255329" cy="1669700"/>
          </a:xfrm>
          <a:prstGeom prst="rect">
            <a:avLst/>
          </a:prstGeom>
          <a:noFill/>
          <a:ln>
            <a:solidFill>
              <a:schemeClr val="accent1"/>
            </a:solidFill>
          </a:ln>
        </p:spPr>
      </p:pic>
      <p:pic>
        <p:nvPicPr>
          <p:cNvPr id="15" name="Picture 14" descr="G:\Neofit Procedure pictures\Step 6\IMG_0487.JPG"/>
          <p:cNvPicPr/>
          <p:nvPr/>
        </p:nvPicPr>
        <p:blipFill>
          <a:blip r:embed="rId4" cstate="print">
            <a:extLst>
              <a:ext uri="{28A0092B-C50C-407E-A947-70E740481C1C}">
                <a14:useLocalDpi xmlns:a14="http://schemas.microsoft.com/office/drawing/2010/main" val="0"/>
              </a:ext>
            </a:extLst>
          </a:blip>
          <a:srcRect l="5292" t="22685" r="18797" b="22453"/>
          <a:stretch>
            <a:fillRect/>
          </a:stretch>
        </p:blipFill>
        <p:spPr bwMode="auto">
          <a:xfrm>
            <a:off x="4567865" y="663840"/>
            <a:ext cx="2265895" cy="1669700"/>
          </a:xfrm>
          <a:prstGeom prst="rect">
            <a:avLst/>
          </a:prstGeom>
          <a:noFill/>
          <a:ln>
            <a:solidFill>
              <a:schemeClr val="accent1"/>
            </a:solidFill>
          </a:ln>
        </p:spPr>
      </p:pic>
    </p:spTree>
    <p:extLst>
      <p:ext uri="{BB962C8B-B14F-4D97-AF65-F5344CB8AC3E}">
        <p14:creationId xmlns:p14="http://schemas.microsoft.com/office/powerpoint/2010/main" val="2112593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855" y="271090"/>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Liner Integrity Test Ports</a:t>
            </a:r>
            <a:endParaRPr lang="en-US" sz="1050" dirty="0">
              <a:solidFill>
                <a:schemeClr val="accent4">
                  <a:lumMod val="50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0295"/>
          <a:stretch/>
        </p:blipFill>
        <p:spPr>
          <a:xfrm>
            <a:off x="824220" y="1278320"/>
            <a:ext cx="4605639" cy="3098622"/>
          </a:xfrm>
          <a:prstGeom prst="rect">
            <a:avLst/>
          </a:prstGeom>
        </p:spPr>
      </p:pic>
      <p:sp>
        <p:nvSpPr>
          <p:cNvPr id="5" name="Content Placeholder 3"/>
          <p:cNvSpPr>
            <a:spLocks noGrp="1"/>
          </p:cNvSpPr>
          <p:nvPr>
            <p:ph sz="quarter" idx="4294967295"/>
          </p:nvPr>
        </p:nvSpPr>
        <p:spPr>
          <a:xfrm>
            <a:off x="5762555" y="1050109"/>
            <a:ext cx="3086710" cy="5182455"/>
          </a:xfrm>
          <a:prstGeom prst="rect">
            <a:avLst/>
          </a:prstGeom>
        </p:spPr>
        <p:txBody>
          <a:bodyPr>
            <a:normAutofit/>
          </a:bodyPr>
          <a:lstStyle/>
          <a:p>
            <a:r>
              <a:rPr lang="en-US" sz="1600" b="1" dirty="0" smtClean="0">
                <a:solidFill>
                  <a:schemeClr val="accent4">
                    <a:lumMod val="50000"/>
                  </a:schemeClr>
                </a:solidFill>
              </a:rPr>
              <a:t>Test Ports </a:t>
            </a:r>
            <a:r>
              <a:rPr lang="en-US" sz="1400" dirty="0" smtClean="0">
                <a:solidFill>
                  <a:schemeClr val="accent4">
                    <a:lumMod val="50000"/>
                  </a:schemeClr>
                </a:solidFill>
              </a:rPr>
              <a:t>(when required)</a:t>
            </a:r>
          </a:p>
          <a:p>
            <a:pPr lvl="1"/>
            <a:r>
              <a:rPr lang="en-US" sz="1500" dirty="0" smtClean="0">
                <a:solidFill>
                  <a:schemeClr val="accent4">
                    <a:lumMod val="50000"/>
                  </a:schemeClr>
                </a:solidFill>
              </a:rPr>
              <a:t>Test ports have 3 uses</a:t>
            </a:r>
          </a:p>
          <a:p>
            <a:pPr lvl="1"/>
            <a:r>
              <a:rPr lang="en-US" sz="1500" dirty="0" smtClean="0">
                <a:solidFill>
                  <a:schemeClr val="accent4">
                    <a:lumMod val="50000"/>
                  </a:schemeClr>
                </a:solidFill>
              </a:rPr>
              <a:t>1) Test ports assist with tracer wire which is used when installing Neofit in smooth plastic pipe to help purge excess air during the expansion process and to trace underground water service piping</a:t>
            </a:r>
          </a:p>
          <a:p>
            <a:pPr lvl="1"/>
            <a:r>
              <a:rPr lang="en-US" sz="1500" dirty="0" smtClean="0">
                <a:solidFill>
                  <a:schemeClr val="accent4">
                    <a:lumMod val="50000"/>
                  </a:schemeClr>
                </a:solidFill>
              </a:rPr>
              <a:t>2) Test ports act as a final confirmation that liner is not leaking</a:t>
            </a:r>
          </a:p>
          <a:p>
            <a:pPr lvl="1"/>
            <a:r>
              <a:rPr lang="en-US" sz="1500" dirty="0" smtClean="0">
                <a:solidFill>
                  <a:schemeClr val="accent4">
                    <a:lumMod val="50000"/>
                  </a:schemeClr>
                </a:solidFill>
              </a:rPr>
              <a:t>3) In lead or copper lines, an additional test port would be installed upstream from liner installation to be used for water sampling and contaminate testing</a:t>
            </a:r>
            <a:endParaRPr lang="en-US" sz="1500" dirty="0">
              <a:solidFill>
                <a:schemeClr val="accent4">
                  <a:lumMod val="50000"/>
                </a:scheme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361" t="12927" r="23132" b="16098"/>
          <a:stretch/>
        </p:blipFill>
        <p:spPr>
          <a:xfrm>
            <a:off x="824220" y="4657960"/>
            <a:ext cx="4605639" cy="1465595"/>
          </a:xfrm>
          <a:prstGeom prst="rect">
            <a:avLst/>
          </a:prstGeom>
        </p:spPr>
      </p:pic>
    </p:spTree>
    <p:extLst>
      <p:ext uri="{BB962C8B-B14F-4D97-AF65-F5344CB8AC3E}">
        <p14:creationId xmlns:p14="http://schemas.microsoft.com/office/powerpoint/2010/main" val="2848941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17020" y="126170"/>
            <a:ext cx="8909960" cy="921720"/>
          </a:xfrm>
          <a:prstGeom prst="rect">
            <a:avLst/>
          </a:prstGeom>
        </p:spPr>
        <p:txBody>
          <a:bodyPr vert="horz" lIns="91440" tIns="45720" rIns="91440" bIns="45720" rtlCol="0">
            <a:normAutofit fontScale="92500"/>
          </a:bodyPr>
          <a:lstStyle/>
          <a:p>
            <a:pPr marL="123825" indent="-15875" algn="ctr">
              <a:lnSpc>
                <a:spcPct val="150000"/>
              </a:lnSpc>
              <a:spcBef>
                <a:spcPct val="20000"/>
              </a:spcBef>
              <a:spcAft>
                <a:spcPts val="300"/>
              </a:spcAft>
              <a:buClr>
                <a:schemeClr val="accent6">
                  <a:lumMod val="75000"/>
                </a:schemeClr>
              </a:buClr>
              <a:buSzPct val="130000"/>
              <a:defRPr/>
            </a:pPr>
            <a:r>
              <a:rPr lang="en-US" sz="19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rPr>
              <a:t>NSF/ANSI 61 Certified</a:t>
            </a:r>
            <a:endParaRPr lang="en-US" sz="1900" dirty="0">
              <a:solidFill>
                <a:schemeClr val="accent4">
                  <a:lumMod val="50000"/>
                </a:schemeClr>
              </a:solidFill>
            </a:endParaRPr>
          </a:p>
          <a:p>
            <a:pPr marL="123825" indent="-15875" algn="ctr">
              <a:lnSpc>
                <a:spcPct val="150000"/>
              </a:lnSpc>
              <a:spcBef>
                <a:spcPct val="20000"/>
              </a:spcBef>
              <a:spcAft>
                <a:spcPts val="300"/>
              </a:spcAft>
              <a:buClr>
                <a:schemeClr val="accent6">
                  <a:lumMod val="75000"/>
                </a:schemeClr>
              </a:buClr>
              <a:buSzPct val="130000"/>
              <a:defRPr/>
            </a:pPr>
            <a:r>
              <a:rPr lang="en-US" sz="1300" dirty="0" smtClean="0">
                <a:solidFill>
                  <a:schemeClr val="accent4">
                    <a:lumMod val="50000"/>
                  </a:schemeClr>
                </a:solidFill>
              </a:rPr>
              <a:t>The </a:t>
            </a:r>
            <a:r>
              <a:rPr lang="en-US" sz="1300" dirty="0">
                <a:solidFill>
                  <a:schemeClr val="accent4">
                    <a:lumMod val="50000"/>
                  </a:schemeClr>
                </a:solidFill>
              </a:rPr>
              <a:t>Water Quality Association has issued certification for Neofit to the standards of NSF 61/ANSI 61 and NSF 61/ANSI 372 </a:t>
            </a:r>
            <a:endParaRPr kumimoji="0" lang="en-US" sz="1300" b="0" i="0" u="none" strike="noStrike" kern="1200" cap="none" spc="0" normalizeH="0" baseline="0" noProof="0" dirty="0">
              <a:ln>
                <a:noFill/>
              </a:ln>
              <a:solidFill>
                <a:schemeClr val="accent4">
                  <a:lumMod val="50000"/>
                </a:schemeClr>
              </a:solidFill>
              <a:effectLst/>
              <a:uLnTx/>
              <a:uFillTx/>
            </a:endParaRPr>
          </a:p>
          <a:p>
            <a:pPr marL="228600" marR="0" lvl="0" indent="-182563" algn="l" defTabSz="914400" rtl="0" eaLnBrk="1" fontAlgn="auto" latinLnBrk="0" hangingPunct="1">
              <a:lnSpc>
                <a:spcPct val="100000"/>
              </a:lnSpc>
              <a:spcBef>
                <a:spcPct val="20000"/>
              </a:spcBef>
              <a:spcAft>
                <a:spcPts val="300"/>
              </a:spcAft>
              <a:buClr>
                <a:schemeClr val="accent6">
                  <a:lumMod val="75000"/>
                </a:schemeClr>
              </a:buClr>
              <a:buSzPct val="130000"/>
              <a:tabLst/>
              <a:defRPr/>
            </a:pPr>
            <a:endParaRPr kumimoji="0" lang="en-US" sz="1400" b="0" i="0" u="none" strike="noStrike" kern="1200" cap="none" spc="0" normalizeH="0" baseline="0" noProof="0" dirty="0">
              <a:ln>
                <a:noFill/>
              </a:ln>
              <a:solidFill>
                <a:schemeClr val="accent4">
                  <a:lumMod val="50000"/>
                </a:schemeClr>
              </a:solidFill>
              <a:effectLst/>
              <a:uLnTx/>
              <a:uFillTx/>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40" y="1194210"/>
            <a:ext cx="4043710" cy="2926080"/>
          </a:xfrm>
          <a:prstGeom prst="rect">
            <a:avLst/>
          </a:prstGeom>
          <a:ln>
            <a:solidFill>
              <a:schemeClr val="accent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190" y="3429000"/>
            <a:ext cx="4416446" cy="3017520"/>
          </a:xfrm>
          <a:prstGeom prst="rect">
            <a:avLst/>
          </a:prstGeom>
          <a:ln>
            <a:solidFill>
              <a:schemeClr val="accent1"/>
            </a:solidFill>
          </a:ln>
        </p:spPr>
      </p:pic>
      <p:sp>
        <p:nvSpPr>
          <p:cNvPr id="4" name="Rectangle 3"/>
          <p:cNvSpPr/>
          <p:nvPr/>
        </p:nvSpPr>
        <p:spPr>
          <a:xfrm>
            <a:off x="4687215" y="1397675"/>
            <a:ext cx="4186145" cy="1384995"/>
          </a:xfrm>
          <a:prstGeom prst="rect">
            <a:avLst/>
          </a:prstGeom>
        </p:spPr>
        <p:txBody>
          <a:bodyPr wrap="square">
            <a:spAutoFit/>
          </a:bodyPr>
          <a:lstStyle/>
          <a:p>
            <a:pPr algn="just"/>
            <a:r>
              <a:rPr lang="en-US" sz="1400" dirty="0">
                <a:solidFill>
                  <a:schemeClr val="accent4">
                    <a:lumMod val="50000"/>
                  </a:schemeClr>
                </a:solidFill>
              </a:rPr>
              <a:t>NSF/ANSI 61 testing covers all products with drinking water contact from source to tap, and determines what contaminants may migrate or leach from your product into drinking water. It also confirms if they are below the maximum levels allowed to be considered safe.</a:t>
            </a:r>
          </a:p>
        </p:txBody>
      </p:sp>
    </p:spTree>
    <p:extLst>
      <p:ext uri="{BB962C8B-B14F-4D97-AF65-F5344CB8AC3E}">
        <p14:creationId xmlns:p14="http://schemas.microsoft.com/office/powerpoint/2010/main" val="2278744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4"/>
          </p:nvPr>
        </p:nvSpPr>
        <p:spPr>
          <a:xfrm>
            <a:off x="385855" y="1009485"/>
            <a:ext cx="5391010" cy="3149210"/>
          </a:xfrm>
        </p:spPr>
        <p:txBody>
          <a:bodyPr>
            <a:normAutofit/>
          </a:bodyPr>
          <a:lstStyle/>
          <a:p>
            <a:r>
              <a:rPr lang="en-US" sz="1600" dirty="0" smtClean="0">
                <a:solidFill>
                  <a:schemeClr val="accent4">
                    <a:lumMod val="50000"/>
                  </a:schemeClr>
                </a:solidFill>
              </a:rPr>
              <a:t>Warning Labels</a:t>
            </a:r>
            <a:endParaRPr lang="en-US" sz="1600" dirty="0">
              <a:solidFill>
                <a:schemeClr val="accent4">
                  <a:lumMod val="50000"/>
                </a:schemeClr>
              </a:solidFill>
            </a:endParaRPr>
          </a:p>
          <a:p>
            <a:pPr lvl="1"/>
            <a:r>
              <a:rPr lang="en-US" sz="1600" dirty="0">
                <a:solidFill>
                  <a:schemeClr val="accent4">
                    <a:lumMod val="50000"/>
                  </a:schemeClr>
                </a:solidFill>
              </a:rPr>
              <a:t>Tag your lines after </a:t>
            </a:r>
            <a:r>
              <a:rPr lang="en-US" sz="1600" dirty="0" smtClean="0">
                <a:solidFill>
                  <a:schemeClr val="accent4">
                    <a:lumMod val="50000"/>
                  </a:schemeClr>
                </a:solidFill>
              </a:rPr>
              <a:t>installation</a:t>
            </a:r>
          </a:p>
          <a:p>
            <a:pPr lvl="1"/>
            <a:r>
              <a:rPr lang="en-US" sz="1600" dirty="0" smtClean="0">
                <a:solidFill>
                  <a:schemeClr val="accent4">
                    <a:lumMod val="50000"/>
                  </a:schemeClr>
                </a:solidFill>
              </a:rPr>
              <a:t>Blue Paint Indicators</a:t>
            </a:r>
          </a:p>
          <a:p>
            <a:pPr lvl="1"/>
            <a:endParaRPr lang="en-US" sz="1600" dirty="0">
              <a:solidFill>
                <a:schemeClr val="accent4">
                  <a:lumMod val="50000"/>
                </a:schemeClr>
              </a:solidFill>
            </a:endParaRPr>
          </a:p>
          <a:p>
            <a:r>
              <a:rPr lang="en-US" sz="1600" dirty="0" smtClean="0">
                <a:solidFill>
                  <a:schemeClr val="accent4">
                    <a:lumMod val="50000"/>
                  </a:schemeClr>
                </a:solidFill>
              </a:rPr>
              <a:t>Immediate Return to Service- NSF</a:t>
            </a:r>
            <a:endParaRPr lang="en-US" sz="1600" dirty="0">
              <a:solidFill>
                <a:schemeClr val="accent4">
                  <a:lumMod val="50000"/>
                </a:schemeClr>
              </a:solidFill>
            </a:endParaRPr>
          </a:p>
          <a:p>
            <a:pPr lvl="1"/>
            <a:endParaRPr lang="en-US" sz="1600" dirty="0">
              <a:solidFill>
                <a:schemeClr val="accent4">
                  <a:lumMod val="50000"/>
                </a:schemeClr>
              </a:solidFill>
            </a:endParaRPr>
          </a:p>
          <a:p>
            <a:r>
              <a:rPr lang="en-US" sz="1600" dirty="0" smtClean="0">
                <a:solidFill>
                  <a:schemeClr val="accent4">
                    <a:lumMod val="50000"/>
                  </a:schemeClr>
                </a:solidFill>
              </a:rPr>
              <a:t>Add Records to Geographic Information System? (e.g. Length of install, date of install, installer name, presence of bends, CCTV inspections?)  </a:t>
            </a:r>
          </a:p>
          <a:p>
            <a:pPr marL="365760" lvl="1" indent="0">
              <a:buNone/>
            </a:pPr>
            <a:endParaRPr lang="en-US" sz="1600" dirty="0">
              <a:solidFill>
                <a:schemeClr val="accent4">
                  <a:lumMod val="50000"/>
                </a:schemeClr>
              </a:solidFill>
            </a:endParaRPr>
          </a:p>
        </p:txBody>
      </p:sp>
      <p:sp>
        <p:nvSpPr>
          <p:cNvPr id="12" name="TextBox 1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After Installation</a:t>
            </a:r>
            <a:endParaRPr lang="en-US" sz="1050" dirty="0">
              <a:solidFill>
                <a:schemeClr val="accent4">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570" y="1777585"/>
            <a:ext cx="1190555" cy="1190555"/>
          </a:xfrm>
          <a:prstGeom prst="rect">
            <a:avLst/>
          </a:prstGeom>
        </p:spPr>
      </p:pic>
      <p:grpSp>
        <p:nvGrpSpPr>
          <p:cNvPr id="3" name="Group 2"/>
          <p:cNvGrpSpPr/>
          <p:nvPr/>
        </p:nvGrpSpPr>
        <p:grpSpPr>
          <a:xfrm>
            <a:off x="1965353" y="4469441"/>
            <a:ext cx="5213295" cy="1916744"/>
            <a:chOff x="3660065" y="4273910"/>
            <a:chExt cx="5213295" cy="1916744"/>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291" r="3921"/>
            <a:stretch/>
          </p:blipFill>
          <p:spPr>
            <a:xfrm>
              <a:off x="3660065" y="4273910"/>
              <a:ext cx="5213295" cy="1916744"/>
            </a:xfrm>
            <a:prstGeom prst="rect">
              <a:avLst/>
            </a:prstGeom>
            <a:ln>
              <a:solidFill>
                <a:schemeClr val="accent1"/>
              </a:solidFill>
            </a:ln>
          </p:spPr>
        </p:pic>
        <p:cxnSp>
          <p:nvCxnSpPr>
            <p:cNvPr id="9" name="Straight Arrow Connector 8"/>
            <p:cNvCxnSpPr/>
            <p:nvPr/>
          </p:nvCxnSpPr>
          <p:spPr>
            <a:xfrm flipH="1" flipV="1">
              <a:off x="5708110" y="5656490"/>
              <a:ext cx="614480" cy="960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2134" y="464531"/>
            <a:ext cx="2685069" cy="3694164"/>
          </a:xfrm>
          <a:prstGeom prst="rect">
            <a:avLst/>
          </a:prstGeom>
          <a:ln>
            <a:solidFill>
              <a:schemeClr val="accent1"/>
            </a:solidFill>
          </a:ln>
        </p:spPr>
      </p:pic>
    </p:spTree>
    <p:extLst>
      <p:ext uri="{BB962C8B-B14F-4D97-AF65-F5344CB8AC3E}">
        <p14:creationId xmlns:p14="http://schemas.microsoft.com/office/powerpoint/2010/main" val="71006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4"/>
          </p:nvPr>
        </p:nvSpPr>
        <p:spPr>
          <a:xfrm>
            <a:off x="385854" y="1009485"/>
            <a:ext cx="8410695" cy="1710019"/>
          </a:xfrm>
        </p:spPr>
        <p:txBody>
          <a:bodyPr>
            <a:normAutofit/>
          </a:bodyPr>
          <a:lstStyle/>
          <a:p>
            <a:pPr marL="45720" indent="0">
              <a:buNone/>
            </a:pPr>
            <a:r>
              <a:rPr lang="en-US" sz="1600" dirty="0" smtClean="0">
                <a:solidFill>
                  <a:schemeClr val="accent4">
                    <a:lumMod val="50000"/>
                  </a:schemeClr>
                </a:solidFill>
              </a:rPr>
              <a:t>One of the many benefits of Neofit, is that if there was an issue during installation, the failure would be instantly known, in which case the liner can be removed immediately.</a:t>
            </a:r>
          </a:p>
          <a:p>
            <a:r>
              <a:rPr lang="en-US" sz="1600" b="1" dirty="0" smtClean="0">
                <a:solidFill>
                  <a:schemeClr val="accent4">
                    <a:lumMod val="50000"/>
                  </a:schemeClr>
                </a:solidFill>
              </a:rPr>
              <a:t>Repairing Neofit</a:t>
            </a:r>
            <a:endParaRPr lang="en-US" sz="1600" b="1" dirty="0">
              <a:solidFill>
                <a:schemeClr val="accent4">
                  <a:lumMod val="50000"/>
                </a:schemeClr>
              </a:solidFill>
            </a:endParaRPr>
          </a:p>
          <a:p>
            <a:pPr marL="365760" lvl="1" indent="0">
              <a:buNone/>
            </a:pPr>
            <a:r>
              <a:rPr lang="en-US" sz="1600" dirty="0" smtClean="0">
                <a:solidFill>
                  <a:schemeClr val="accent4">
                    <a:lumMod val="50000"/>
                  </a:schemeClr>
                </a:solidFill>
              </a:rPr>
              <a:t>There could be situations where the liner was damages by and outside source and will need repair. We have 2 repair options for such instances:</a:t>
            </a:r>
          </a:p>
          <a:p>
            <a:pPr marL="365760" lvl="1" indent="0">
              <a:buNone/>
            </a:pPr>
            <a:endParaRPr lang="en-US" sz="1600" dirty="0">
              <a:solidFill>
                <a:schemeClr val="accent4">
                  <a:lumMod val="50000"/>
                </a:schemeClr>
              </a:solidFill>
            </a:endParaRPr>
          </a:p>
          <a:p>
            <a:pPr marL="365760" lvl="1" indent="0">
              <a:buNone/>
            </a:pPr>
            <a:endParaRPr lang="en-US" sz="1600" dirty="0" smtClean="0">
              <a:solidFill>
                <a:schemeClr val="accent4">
                  <a:lumMod val="50000"/>
                </a:schemeClr>
              </a:solidFill>
            </a:endParaRPr>
          </a:p>
          <a:p>
            <a:pPr marL="365760" lvl="1" indent="0">
              <a:buNone/>
            </a:pPr>
            <a:endParaRPr lang="en-US" sz="1600" dirty="0">
              <a:solidFill>
                <a:schemeClr val="accent4">
                  <a:lumMod val="50000"/>
                </a:schemeClr>
              </a:solidFill>
            </a:endParaRPr>
          </a:p>
          <a:p>
            <a:pPr marL="365760" lvl="1" indent="0">
              <a:buNone/>
            </a:pPr>
            <a:endParaRPr lang="en-US" sz="1600" dirty="0" smtClean="0">
              <a:solidFill>
                <a:schemeClr val="accent4">
                  <a:lumMod val="50000"/>
                </a:schemeClr>
              </a:solidFill>
            </a:endParaRPr>
          </a:p>
          <a:p>
            <a:pPr marL="365760" lvl="1" indent="0">
              <a:buNone/>
            </a:pPr>
            <a:endParaRPr lang="en-US" sz="1600" dirty="0" smtClean="0">
              <a:solidFill>
                <a:schemeClr val="accent4">
                  <a:lumMod val="50000"/>
                </a:schemeClr>
              </a:solidFill>
            </a:endParaRPr>
          </a:p>
          <a:p>
            <a:pPr marL="365760" lvl="1" indent="0">
              <a:buNone/>
            </a:pPr>
            <a:endParaRPr lang="en-US" sz="1600" dirty="0" smtClean="0">
              <a:solidFill>
                <a:schemeClr val="accent4">
                  <a:lumMod val="50000"/>
                </a:schemeClr>
              </a:solidFill>
            </a:endParaRPr>
          </a:p>
          <a:p>
            <a:pPr marL="365760" lvl="1" indent="0">
              <a:buNone/>
            </a:pPr>
            <a:endParaRPr lang="en-US" sz="1600" dirty="0">
              <a:solidFill>
                <a:schemeClr val="accent4">
                  <a:lumMod val="50000"/>
                </a:schemeClr>
              </a:solidFill>
            </a:endParaRPr>
          </a:p>
        </p:txBody>
      </p:sp>
      <p:sp>
        <p:nvSpPr>
          <p:cNvPr id="12" name="TextBox 1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After Installation</a:t>
            </a:r>
            <a:endParaRPr lang="en-US" sz="1050" dirty="0">
              <a:solidFill>
                <a:schemeClr val="accent4">
                  <a:lumMod val="50000"/>
                </a:schemeClr>
              </a:solidFill>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bwMode="auto">
          <a:xfrm>
            <a:off x="693095" y="3582620"/>
            <a:ext cx="1651415" cy="1242665"/>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4302636" y="2622495"/>
            <a:ext cx="4455509" cy="1631216"/>
          </a:xfrm>
          <a:prstGeom prst="rect">
            <a:avLst/>
          </a:prstGeom>
        </p:spPr>
        <p:txBody>
          <a:bodyPr wrap="square">
            <a:spAutoFit/>
          </a:bodyPr>
          <a:lstStyle/>
          <a:p>
            <a:pPr marL="365760" lvl="1" indent="0">
              <a:buNone/>
            </a:pPr>
            <a:r>
              <a:rPr lang="en-US" sz="1600" dirty="0" smtClean="0">
                <a:solidFill>
                  <a:schemeClr val="accent4">
                    <a:lumMod val="50000"/>
                  </a:schemeClr>
                </a:solidFill>
              </a:rPr>
              <a:t>2) </a:t>
            </a:r>
            <a:r>
              <a:rPr lang="en-US" sz="1600" dirty="0">
                <a:solidFill>
                  <a:schemeClr val="accent4">
                    <a:lumMod val="50000"/>
                  </a:schemeClr>
                </a:solidFill>
              </a:rPr>
              <a:t>Neofit+Plus </a:t>
            </a:r>
            <a:r>
              <a:rPr lang="en-US" sz="1600" dirty="0" err="1">
                <a:solidFill>
                  <a:schemeClr val="accent4">
                    <a:lumMod val="50000"/>
                  </a:schemeClr>
                </a:solidFill>
              </a:rPr>
              <a:t>Reflaring</a:t>
            </a:r>
            <a:r>
              <a:rPr lang="en-US" sz="1600" dirty="0">
                <a:solidFill>
                  <a:schemeClr val="accent4">
                    <a:lumMod val="50000"/>
                  </a:schemeClr>
                </a:solidFill>
              </a:rPr>
              <a:t> </a:t>
            </a:r>
            <a:r>
              <a:rPr lang="en-US" sz="1600" dirty="0" smtClean="0">
                <a:solidFill>
                  <a:schemeClr val="accent4">
                    <a:lumMod val="50000"/>
                  </a:schemeClr>
                </a:solidFill>
              </a:rPr>
              <a:t>Kit™ </a:t>
            </a:r>
            <a:r>
              <a:rPr lang="en-US" sz="1100" dirty="0">
                <a:solidFill>
                  <a:schemeClr val="accent4">
                    <a:lumMod val="50000"/>
                  </a:schemeClr>
                </a:solidFill>
              </a:rPr>
              <a:t>(Patent Pending)</a:t>
            </a:r>
          </a:p>
          <a:p>
            <a:pPr marL="365760" lvl="1" indent="0">
              <a:buNone/>
            </a:pPr>
            <a:r>
              <a:rPr lang="en-US" sz="1400" dirty="0" smtClean="0">
                <a:solidFill>
                  <a:schemeClr val="accent4">
                    <a:lumMod val="50000"/>
                  </a:schemeClr>
                </a:solidFill>
              </a:rPr>
              <a:t>After </a:t>
            </a:r>
            <a:r>
              <a:rPr lang="en-US" sz="1400" dirty="0">
                <a:solidFill>
                  <a:schemeClr val="accent4">
                    <a:lumMod val="50000"/>
                  </a:schemeClr>
                </a:solidFill>
              </a:rPr>
              <a:t>cutting back the pipe, and exposing the existing liner, a heated expansion tool begins expanding the liner out against a new compression coupling. The pre-heated flaring tool will finish the expansion, beveling the edge of the liner against the fitting. </a:t>
            </a:r>
          </a:p>
        </p:txBody>
      </p:sp>
      <p:sp>
        <p:nvSpPr>
          <p:cNvPr id="3" name="Rectangle 2"/>
          <p:cNvSpPr/>
          <p:nvPr/>
        </p:nvSpPr>
        <p:spPr>
          <a:xfrm>
            <a:off x="232235" y="2622495"/>
            <a:ext cx="4378169" cy="1184940"/>
          </a:xfrm>
          <a:prstGeom prst="rect">
            <a:avLst/>
          </a:prstGeom>
        </p:spPr>
        <p:txBody>
          <a:bodyPr wrap="square">
            <a:spAutoFit/>
          </a:bodyPr>
          <a:lstStyle/>
          <a:p>
            <a:pPr marL="365760" lvl="1" indent="0">
              <a:buNone/>
            </a:pPr>
            <a:r>
              <a:rPr lang="en-US" sz="1600" dirty="0">
                <a:solidFill>
                  <a:schemeClr val="accent4">
                    <a:lumMod val="50000"/>
                  </a:schemeClr>
                </a:solidFill>
              </a:rPr>
              <a:t>1) </a:t>
            </a:r>
            <a:r>
              <a:rPr lang="en-US" sz="1600" dirty="0" smtClean="0">
                <a:solidFill>
                  <a:schemeClr val="accent4">
                    <a:lumMod val="50000"/>
                  </a:schemeClr>
                </a:solidFill>
              </a:rPr>
              <a:t>Neofit+Plus End-Seal™</a:t>
            </a:r>
            <a:r>
              <a:rPr lang="en-US" sz="1600" baseline="30000" dirty="0" smtClean="0">
                <a:solidFill>
                  <a:schemeClr val="accent4">
                    <a:lumMod val="50000"/>
                  </a:schemeClr>
                </a:solidFill>
              </a:rPr>
              <a:t> </a:t>
            </a:r>
            <a:r>
              <a:rPr lang="en-US" sz="1600" dirty="0" smtClean="0">
                <a:solidFill>
                  <a:schemeClr val="accent4">
                    <a:lumMod val="50000"/>
                  </a:schemeClr>
                </a:solidFill>
              </a:rPr>
              <a:t>Repair Fitting </a:t>
            </a:r>
            <a:r>
              <a:rPr lang="en-US" sz="1100" dirty="0" smtClean="0">
                <a:solidFill>
                  <a:schemeClr val="accent4">
                    <a:lumMod val="50000"/>
                  </a:schemeClr>
                </a:solidFill>
              </a:rPr>
              <a:t>(Patent Pending)</a:t>
            </a:r>
            <a:endParaRPr lang="en-US" sz="1100" dirty="0">
              <a:solidFill>
                <a:schemeClr val="accent4">
                  <a:lumMod val="50000"/>
                </a:schemeClr>
              </a:solidFill>
            </a:endParaRPr>
          </a:p>
          <a:p>
            <a:pPr marL="365760" lvl="1" indent="0">
              <a:buNone/>
            </a:pPr>
            <a:r>
              <a:rPr lang="en-US" sz="1400" dirty="0" smtClean="0">
                <a:solidFill>
                  <a:schemeClr val="accent4">
                    <a:lumMod val="50000"/>
                  </a:schemeClr>
                </a:solidFill>
              </a:rPr>
              <a:t>An insert fitting to be used in conjunction with AY McDonald and Ford Compression fitting</a:t>
            </a:r>
            <a:endParaRPr lang="en-US" sz="1400" dirty="0">
              <a:solidFill>
                <a:schemeClr val="accent4">
                  <a:lumMod val="50000"/>
                </a:schemeClr>
              </a:solidFill>
            </a:endParaRPr>
          </a:p>
          <a:p>
            <a:pPr marL="365760" lvl="1" indent="0">
              <a:buNone/>
            </a:pPr>
            <a:endParaRPr lang="en-US" sz="1600" dirty="0">
              <a:solidFill>
                <a:schemeClr val="accent4">
                  <a:lumMod val="50000"/>
                </a:schemeClr>
              </a:solidFill>
            </a:endParaRPr>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bwMode="auto">
          <a:xfrm>
            <a:off x="4764025" y="4619555"/>
            <a:ext cx="1250350" cy="1372336"/>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5" cstate="print">
            <a:extLst>
              <a:ext uri="{28A0092B-C50C-407E-A947-70E740481C1C}">
                <a14:useLocalDpi xmlns:a14="http://schemas.microsoft.com/office/drawing/2010/main" val="0"/>
              </a:ext>
            </a:extLst>
          </a:blip>
          <a:srcRect t="5435"/>
          <a:stretch/>
        </p:blipFill>
        <p:spPr bwMode="auto">
          <a:xfrm>
            <a:off x="1499600" y="4989762"/>
            <a:ext cx="2150680" cy="1190555"/>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8695" r="5619"/>
          <a:stretch/>
        </p:blipFill>
        <p:spPr>
          <a:xfrm>
            <a:off x="2728560" y="3582620"/>
            <a:ext cx="1535672" cy="124266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1986" y="4301624"/>
            <a:ext cx="2122966" cy="2122966"/>
          </a:xfrm>
          <a:prstGeom prst="rect">
            <a:avLst/>
          </a:prstGeom>
        </p:spPr>
      </p:pic>
    </p:spTree>
    <p:extLst>
      <p:ext uri="{BB962C8B-B14F-4D97-AF65-F5344CB8AC3E}">
        <p14:creationId xmlns:p14="http://schemas.microsoft.com/office/powerpoint/2010/main" val="3532495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4"/>
          </p:nvPr>
        </p:nvSpPr>
        <p:spPr>
          <a:xfrm>
            <a:off x="347450" y="1009485"/>
            <a:ext cx="4901304" cy="5376700"/>
          </a:xfrm>
        </p:spPr>
        <p:txBody>
          <a:bodyPr>
            <a:normAutofit lnSpcReduction="10000"/>
          </a:bodyPr>
          <a:lstStyle/>
          <a:p>
            <a:r>
              <a:rPr lang="en-US" sz="1900" dirty="0" smtClean="0">
                <a:solidFill>
                  <a:schemeClr val="accent4">
                    <a:lumMod val="50000"/>
                  </a:schemeClr>
                </a:solidFill>
              </a:rPr>
              <a:t>Frozen lines – Neofit Testing</a:t>
            </a:r>
          </a:p>
          <a:p>
            <a:pPr lvl="1"/>
            <a:r>
              <a:rPr lang="en-US" sz="1500" dirty="0" smtClean="0">
                <a:solidFill>
                  <a:schemeClr val="accent4">
                    <a:lumMod val="50000"/>
                  </a:schemeClr>
                </a:solidFill>
              </a:rPr>
              <a:t>Figure 1 depicts a ¾” copper pipe lined with Neofit and frozen for 48hrs. Shows no signs of damage to pipe.</a:t>
            </a:r>
          </a:p>
          <a:p>
            <a:pPr lvl="1"/>
            <a:r>
              <a:rPr lang="en-US" sz="1500" dirty="0" smtClean="0">
                <a:solidFill>
                  <a:schemeClr val="accent4">
                    <a:lumMod val="50000"/>
                  </a:schemeClr>
                </a:solidFill>
              </a:rPr>
              <a:t>Figure 2 depicts ¾” copper pipe </a:t>
            </a:r>
            <a:r>
              <a:rPr lang="en-US" sz="1500" b="1" dirty="0" smtClean="0">
                <a:solidFill>
                  <a:schemeClr val="accent4">
                    <a:lumMod val="50000"/>
                  </a:schemeClr>
                </a:solidFill>
              </a:rPr>
              <a:t>not</a:t>
            </a:r>
            <a:r>
              <a:rPr lang="en-US" sz="1500" dirty="0" smtClean="0">
                <a:solidFill>
                  <a:schemeClr val="accent4">
                    <a:lumMod val="50000"/>
                  </a:schemeClr>
                </a:solidFill>
              </a:rPr>
              <a:t> lined with Neofit and frozen for 48hrs. Notice the split in the copper pipe near the fitting.</a:t>
            </a:r>
          </a:p>
          <a:p>
            <a:pPr lvl="1"/>
            <a:r>
              <a:rPr lang="en-US" sz="1500" dirty="0" smtClean="0">
                <a:solidFill>
                  <a:schemeClr val="accent4">
                    <a:lumMod val="50000"/>
                  </a:schemeClr>
                </a:solidFill>
              </a:rPr>
              <a:t>Figure 3 depicts ¾” PEX tubing with an </a:t>
            </a:r>
            <a:r>
              <a:rPr lang="en-US" sz="1500" dirty="0" err="1" smtClean="0">
                <a:solidFill>
                  <a:schemeClr val="accent4">
                    <a:lumMod val="50000"/>
                  </a:schemeClr>
                </a:solidFill>
              </a:rPr>
              <a:t>approx</a:t>
            </a:r>
            <a:r>
              <a:rPr lang="en-US" sz="1500" dirty="0" smtClean="0">
                <a:solidFill>
                  <a:schemeClr val="accent4">
                    <a:lumMod val="50000"/>
                  </a:schemeClr>
                </a:solidFill>
              </a:rPr>
              <a:t> ¼” hole drilled in it and then lined with Neofit. Pipe frozen for 48 hrs. Shows no signs of damage to pipe or any breach where hole is drilled</a:t>
            </a:r>
          </a:p>
          <a:p>
            <a:r>
              <a:rPr lang="en-US" sz="1500" dirty="0" smtClean="0">
                <a:solidFill>
                  <a:schemeClr val="accent4">
                    <a:lumMod val="50000"/>
                  </a:schemeClr>
                </a:solidFill>
              </a:rPr>
              <a:t>Conclusion: Pipes lined with Neofit were not damaged when frozen. Neofit added strength to host pipe and protected from splitting as show in figure 2</a:t>
            </a:r>
          </a:p>
          <a:p>
            <a:r>
              <a:rPr lang="en-US" sz="1900" dirty="0" smtClean="0">
                <a:solidFill>
                  <a:schemeClr val="accent4">
                    <a:lumMod val="50000"/>
                  </a:schemeClr>
                </a:solidFill>
              </a:rPr>
              <a:t>Frozen Lines – Thawing with Electrical Current</a:t>
            </a:r>
          </a:p>
          <a:p>
            <a:pPr lvl="1"/>
            <a:r>
              <a:rPr lang="en-US" sz="1500" dirty="0">
                <a:solidFill>
                  <a:schemeClr val="accent4">
                    <a:lumMod val="50000"/>
                  </a:schemeClr>
                </a:solidFill>
              </a:rPr>
              <a:t>When following the manufacturer's specified instructions, a Neofit lined pipe that has been frozen can be thawed using an electrical current.  </a:t>
            </a:r>
            <a:r>
              <a:rPr lang="en-US" sz="1500" dirty="0" smtClean="0">
                <a:solidFill>
                  <a:schemeClr val="accent4">
                    <a:lumMod val="50000"/>
                  </a:schemeClr>
                </a:solidFill>
              </a:rPr>
              <a:t>(Example</a:t>
            </a:r>
            <a:r>
              <a:rPr lang="en-US" sz="1500" dirty="0">
                <a:solidFill>
                  <a:schemeClr val="accent4">
                    <a:lumMod val="50000"/>
                  </a:schemeClr>
                </a:solidFill>
              </a:rPr>
              <a:t>: Hot-Shot requires 15ft separation of </a:t>
            </a:r>
            <a:r>
              <a:rPr lang="en-US" sz="1500" smtClean="0">
                <a:solidFill>
                  <a:schemeClr val="accent4">
                    <a:lumMod val="50000"/>
                  </a:schemeClr>
                </a:solidFill>
              </a:rPr>
              <a:t>cable clamps)</a:t>
            </a:r>
            <a:endParaRPr lang="en-US" sz="1500" dirty="0">
              <a:solidFill>
                <a:schemeClr val="accent4">
                  <a:lumMod val="50000"/>
                </a:schemeClr>
              </a:solidFill>
            </a:endParaRPr>
          </a:p>
        </p:txBody>
      </p:sp>
      <p:sp>
        <p:nvSpPr>
          <p:cNvPr id="12" name="TextBox 1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After Installation</a:t>
            </a:r>
            <a:endParaRPr lang="en-US" sz="1050" dirty="0">
              <a:solidFill>
                <a:schemeClr val="accent4">
                  <a:lumMod val="50000"/>
                </a:schemeClr>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265" t="40753" r="45959" b="43526"/>
          <a:stretch/>
        </p:blipFill>
        <p:spPr>
          <a:xfrm>
            <a:off x="5493720" y="893926"/>
            <a:ext cx="3179929" cy="119089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0561" b="39578"/>
          <a:stretch/>
        </p:blipFill>
        <p:spPr>
          <a:xfrm>
            <a:off x="5493719" y="2699305"/>
            <a:ext cx="3179930" cy="113276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9353" r="6866" b="4478"/>
          <a:stretch/>
        </p:blipFill>
        <p:spPr>
          <a:xfrm>
            <a:off x="5493719" y="4427530"/>
            <a:ext cx="3179930" cy="1152150"/>
          </a:xfrm>
          <a:prstGeom prst="rect">
            <a:avLst/>
          </a:prstGeom>
        </p:spPr>
      </p:pic>
      <p:sp>
        <p:nvSpPr>
          <p:cNvPr id="11" name="TextBox 10"/>
          <p:cNvSpPr txBox="1"/>
          <p:nvPr/>
        </p:nvSpPr>
        <p:spPr>
          <a:xfrm>
            <a:off x="5167277" y="883668"/>
            <a:ext cx="268835" cy="369332"/>
          </a:xfrm>
          <a:prstGeom prst="rect">
            <a:avLst/>
          </a:prstGeom>
          <a:noFill/>
        </p:spPr>
        <p:txBody>
          <a:bodyPr wrap="square" rtlCol="0">
            <a:spAutoFit/>
          </a:bodyPr>
          <a:lstStyle/>
          <a:p>
            <a:r>
              <a:rPr lang="en-US" dirty="0" smtClean="0"/>
              <a:t>1</a:t>
            </a:r>
            <a:endParaRPr lang="en-US" dirty="0"/>
          </a:p>
        </p:txBody>
      </p:sp>
      <p:sp>
        <p:nvSpPr>
          <p:cNvPr id="13" name="TextBox 12"/>
          <p:cNvSpPr txBox="1"/>
          <p:nvPr/>
        </p:nvSpPr>
        <p:spPr>
          <a:xfrm>
            <a:off x="5152743" y="2699305"/>
            <a:ext cx="268835" cy="369332"/>
          </a:xfrm>
          <a:prstGeom prst="rect">
            <a:avLst/>
          </a:prstGeom>
          <a:noFill/>
        </p:spPr>
        <p:txBody>
          <a:bodyPr wrap="square" rtlCol="0">
            <a:spAutoFit/>
          </a:bodyPr>
          <a:lstStyle/>
          <a:p>
            <a:r>
              <a:rPr lang="en-US" dirty="0" smtClean="0"/>
              <a:t>2</a:t>
            </a:r>
            <a:endParaRPr lang="en-US" dirty="0"/>
          </a:p>
        </p:txBody>
      </p:sp>
      <p:sp>
        <p:nvSpPr>
          <p:cNvPr id="14" name="TextBox 13"/>
          <p:cNvSpPr txBox="1"/>
          <p:nvPr/>
        </p:nvSpPr>
        <p:spPr>
          <a:xfrm>
            <a:off x="5152743" y="4427530"/>
            <a:ext cx="268835" cy="369332"/>
          </a:xfrm>
          <a:prstGeom prst="rect">
            <a:avLst/>
          </a:prstGeom>
          <a:noFill/>
        </p:spPr>
        <p:txBody>
          <a:bodyPr wrap="square" rtlCol="0">
            <a:spAutoFit/>
          </a:bodyPr>
          <a:lstStyle/>
          <a:p>
            <a:r>
              <a:rPr lang="en-US" dirty="0"/>
              <a:t>3</a:t>
            </a:r>
          </a:p>
        </p:txBody>
      </p:sp>
      <p:cxnSp>
        <p:nvCxnSpPr>
          <p:cNvPr id="16" name="Straight Arrow Connector 15"/>
          <p:cNvCxnSpPr/>
          <p:nvPr/>
        </p:nvCxnSpPr>
        <p:spPr>
          <a:xfrm flipV="1">
            <a:off x="7298755" y="3621026"/>
            <a:ext cx="576075" cy="3840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488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5855" y="2797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Comparison</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sp>
        <p:nvSpPr>
          <p:cNvPr id="8" name="Content Placeholder 7"/>
          <p:cNvSpPr>
            <a:spLocks noGrp="1"/>
          </p:cNvSpPr>
          <p:nvPr>
            <p:ph sz="quarter" idx="4"/>
          </p:nvPr>
        </p:nvSpPr>
        <p:spPr>
          <a:xfrm>
            <a:off x="155426" y="932674"/>
            <a:ext cx="8833150" cy="3264425"/>
          </a:xfrm>
        </p:spPr>
        <p:txBody>
          <a:bodyPr>
            <a:normAutofit/>
          </a:bodyPr>
          <a:lstStyle/>
          <a:p>
            <a:r>
              <a:rPr lang="en-US" sz="1400" dirty="0"/>
              <a:t>Pull-In-Place</a:t>
            </a:r>
          </a:p>
          <a:p>
            <a:pPr lvl="1"/>
            <a:r>
              <a:rPr lang="en-US" sz="1200" dirty="0"/>
              <a:t>Access at Both Ends</a:t>
            </a:r>
          </a:p>
          <a:p>
            <a:pPr lvl="1"/>
            <a:r>
              <a:rPr lang="en-US" sz="1200" dirty="0"/>
              <a:t>Will Require Excavation or Demolition</a:t>
            </a:r>
          </a:p>
          <a:p>
            <a:pPr lvl="1"/>
            <a:r>
              <a:rPr lang="en-US" sz="1200" dirty="0"/>
              <a:t>Larger Excavation Pits Necessary</a:t>
            </a:r>
          </a:p>
          <a:p>
            <a:pPr lvl="1"/>
            <a:r>
              <a:rPr lang="en-US" sz="1200" dirty="0"/>
              <a:t>Much More Invasive than Neofit</a:t>
            </a:r>
          </a:p>
          <a:p>
            <a:pPr lvl="1"/>
            <a:r>
              <a:rPr lang="en-US" sz="1200" dirty="0"/>
              <a:t>New Pipe Risks Damage During Process</a:t>
            </a:r>
          </a:p>
          <a:p>
            <a:r>
              <a:rPr lang="en-US" sz="1400" dirty="0"/>
              <a:t>Open-Cut Excavation</a:t>
            </a:r>
          </a:p>
          <a:p>
            <a:pPr lvl="1"/>
            <a:r>
              <a:rPr lang="en-US" sz="1400" dirty="0"/>
              <a:t>Extremely Invasive</a:t>
            </a:r>
          </a:p>
          <a:p>
            <a:pPr lvl="1"/>
            <a:r>
              <a:rPr lang="en-US" sz="1400" dirty="0"/>
              <a:t>Damaging</a:t>
            </a:r>
          </a:p>
          <a:p>
            <a:pPr lvl="2"/>
            <a:r>
              <a:rPr lang="en-US" sz="1200" dirty="0"/>
              <a:t>Surrounding Utilities</a:t>
            </a:r>
          </a:p>
          <a:p>
            <a:pPr lvl="2"/>
            <a:r>
              <a:rPr lang="en-US" sz="1200" dirty="0"/>
              <a:t>Landscaping, Lawns, Driveway, Sidewalk, Road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92" y="4273910"/>
            <a:ext cx="2317551" cy="1738163"/>
          </a:xfrm>
          <a:prstGeom prst="rect">
            <a:avLst/>
          </a:prstGeom>
          <a:ln>
            <a:solidFill>
              <a:schemeClr val="accent1"/>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338" r="7572" b="4784"/>
          <a:stretch/>
        </p:blipFill>
        <p:spPr>
          <a:xfrm>
            <a:off x="3093408" y="4273910"/>
            <a:ext cx="2957185" cy="2046486"/>
          </a:xfrm>
          <a:prstGeom prst="rect">
            <a:avLst/>
          </a:prstGeom>
          <a:ln>
            <a:solidFill>
              <a:schemeClr val="accent1"/>
            </a:solidFill>
          </a:ln>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03" t="5167" r="18014" b="8616"/>
          <a:stretch/>
        </p:blipFill>
        <p:spPr bwMode="auto">
          <a:xfrm>
            <a:off x="6432295" y="4273910"/>
            <a:ext cx="2244437" cy="19284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7"/>
          <p:cNvSpPr>
            <a:spLocks noGrp="1"/>
          </p:cNvSpPr>
          <p:nvPr>
            <p:ph sz="quarter" idx="4"/>
          </p:nvPr>
        </p:nvSpPr>
        <p:spPr>
          <a:xfrm>
            <a:off x="3112610" y="6349229"/>
            <a:ext cx="2651164" cy="385270"/>
          </a:xfrm>
        </p:spPr>
        <p:txBody>
          <a:bodyPr>
            <a:normAutofit/>
          </a:bodyPr>
          <a:lstStyle/>
          <a:p>
            <a:r>
              <a:rPr lang="en-US" sz="1200" dirty="0"/>
              <a:t>Pull-in-Place Installation</a:t>
            </a:r>
            <a:endParaRPr lang="en-US" sz="1400" dirty="0"/>
          </a:p>
        </p:txBody>
      </p:sp>
      <p:sp>
        <p:nvSpPr>
          <p:cNvPr id="10" name="Content Placeholder 7"/>
          <p:cNvSpPr>
            <a:spLocks noGrp="1"/>
          </p:cNvSpPr>
          <p:nvPr>
            <p:ph sz="quarter" idx="4"/>
          </p:nvPr>
        </p:nvSpPr>
        <p:spPr>
          <a:xfrm>
            <a:off x="307825" y="6091237"/>
            <a:ext cx="2651164" cy="385270"/>
          </a:xfrm>
        </p:spPr>
        <p:txBody>
          <a:bodyPr>
            <a:normAutofit/>
          </a:bodyPr>
          <a:lstStyle/>
          <a:p>
            <a:r>
              <a:rPr lang="en-US" sz="1200" dirty="0"/>
              <a:t>Horizontal Boring</a:t>
            </a:r>
            <a:endParaRPr lang="en-US" sz="1400" dirty="0"/>
          </a:p>
        </p:txBody>
      </p:sp>
      <p:sp>
        <p:nvSpPr>
          <p:cNvPr id="11" name="Content Placeholder 7"/>
          <p:cNvSpPr>
            <a:spLocks noGrp="1"/>
          </p:cNvSpPr>
          <p:nvPr>
            <p:ph sz="quarter" idx="4"/>
          </p:nvPr>
        </p:nvSpPr>
        <p:spPr>
          <a:xfrm>
            <a:off x="6375816" y="6232565"/>
            <a:ext cx="2651164" cy="385270"/>
          </a:xfrm>
        </p:spPr>
        <p:txBody>
          <a:bodyPr>
            <a:normAutofit/>
          </a:bodyPr>
          <a:lstStyle/>
          <a:p>
            <a:r>
              <a:rPr lang="en-US" sz="1200" dirty="0"/>
              <a:t>Neofit Installation (Louisville)</a:t>
            </a:r>
            <a:endParaRPr lang="en-US" sz="1400" dirty="0"/>
          </a:p>
        </p:txBody>
      </p:sp>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t="6934" r="7916"/>
          <a:stretch/>
        </p:blipFill>
        <p:spPr>
          <a:xfrm>
            <a:off x="4495190" y="1009485"/>
            <a:ext cx="4339765" cy="2521878"/>
          </a:xfrm>
          <a:prstGeom prst="rect">
            <a:avLst/>
          </a:prstGeom>
          <a:ln>
            <a:solidFill>
              <a:schemeClr val="accent1"/>
            </a:solidFill>
          </a:ln>
        </p:spPr>
      </p:pic>
      <p:sp>
        <p:nvSpPr>
          <p:cNvPr id="13" name="Content Placeholder 7"/>
          <p:cNvSpPr>
            <a:spLocks noGrp="1"/>
          </p:cNvSpPr>
          <p:nvPr>
            <p:ph sz="quarter" idx="4"/>
          </p:nvPr>
        </p:nvSpPr>
        <p:spPr>
          <a:xfrm>
            <a:off x="4589536" y="3581400"/>
            <a:ext cx="2978054" cy="385270"/>
          </a:xfrm>
        </p:spPr>
        <p:txBody>
          <a:bodyPr>
            <a:normAutofit/>
          </a:bodyPr>
          <a:lstStyle/>
          <a:p>
            <a:r>
              <a:rPr lang="en-US" sz="1200" dirty="0"/>
              <a:t>Lead Service Line replacement (Flint)</a:t>
            </a:r>
            <a:endParaRPr lang="en-US" sz="1400" dirty="0"/>
          </a:p>
        </p:txBody>
      </p:sp>
    </p:spTree>
    <p:extLst>
      <p:ext uri="{BB962C8B-B14F-4D97-AF65-F5344CB8AC3E}">
        <p14:creationId xmlns:p14="http://schemas.microsoft.com/office/powerpoint/2010/main" val="275006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Costs 	</a:t>
            </a:r>
            <a:endParaRPr lang="en-US" sz="1050" dirty="0">
              <a:solidFill>
                <a:schemeClr val="accent4">
                  <a:lumMod val="50000"/>
                </a:schemeClr>
              </a:solidFill>
            </a:endParaRPr>
          </a:p>
        </p:txBody>
      </p:sp>
      <p:sp>
        <p:nvSpPr>
          <p:cNvPr id="8" name="Content Placeholder 7"/>
          <p:cNvSpPr>
            <a:spLocks noGrp="1"/>
          </p:cNvSpPr>
          <p:nvPr>
            <p:ph sz="quarter" idx="4"/>
          </p:nvPr>
        </p:nvSpPr>
        <p:spPr>
          <a:xfrm>
            <a:off x="155426" y="932675"/>
            <a:ext cx="8487504" cy="5223080"/>
          </a:xfrm>
        </p:spPr>
        <p:txBody>
          <a:bodyPr>
            <a:normAutofit lnSpcReduction="10000"/>
          </a:bodyPr>
          <a:lstStyle/>
          <a:p>
            <a:pPr>
              <a:lnSpc>
                <a:spcPct val="150000"/>
              </a:lnSpc>
            </a:pPr>
            <a:r>
              <a:rPr lang="en-US" sz="1500" dirty="0" smtClean="0"/>
              <a:t>The EPA reports the average complete LSL replacement to be between </a:t>
            </a:r>
            <a:r>
              <a:rPr lang="en-US" sz="1500" b="1" dirty="0" smtClean="0"/>
              <a:t>$2000-8000</a:t>
            </a:r>
            <a:r>
              <a:rPr lang="en-US" sz="1500" dirty="0" smtClean="0"/>
              <a:t>, depending on length, depth, and conditions.  Could be as high at </a:t>
            </a:r>
            <a:r>
              <a:rPr lang="en-US" sz="1500" b="1" dirty="0" smtClean="0"/>
              <a:t>$18,000</a:t>
            </a:r>
            <a:r>
              <a:rPr lang="en-US" sz="1500" dirty="0" smtClean="0"/>
              <a:t>. The average savings with Neofit is estimated at 35-45%, increasing in savings as replacement costs increases due to length and especially depth (KIWA, 1995). The cost savings can be expected to be significant, and with including time saving and the convenience of Neofit, replacement hardly measures up. </a:t>
            </a:r>
          </a:p>
          <a:p>
            <a:pPr>
              <a:lnSpc>
                <a:spcPct val="150000"/>
              </a:lnSpc>
            </a:pPr>
            <a:r>
              <a:rPr lang="en-US" sz="1500" dirty="0" smtClean="0"/>
              <a:t>MLIVE </a:t>
            </a:r>
            <a:r>
              <a:rPr lang="en-US" sz="1500" dirty="0"/>
              <a:t>Flint Michigan, 2016</a:t>
            </a:r>
          </a:p>
          <a:p>
            <a:pPr marL="365760" lvl="1" indent="0">
              <a:lnSpc>
                <a:spcPct val="150000"/>
              </a:lnSpc>
              <a:buNone/>
            </a:pPr>
            <a:r>
              <a:rPr lang="en-US" sz="1500" dirty="0"/>
              <a:t> </a:t>
            </a:r>
            <a:r>
              <a:rPr lang="en-US" sz="1500" i="1" dirty="0"/>
              <a:t>“A pilot study done for the state, to get a handle on the challenge ahead, estimated an average price of </a:t>
            </a:r>
            <a:r>
              <a:rPr lang="en-US" sz="1500" b="1" i="1" dirty="0"/>
              <a:t>$7,500</a:t>
            </a:r>
            <a:r>
              <a:rPr lang="en-US" sz="1500" i="1" dirty="0"/>
              <a:t> per house to change water lines.” </a:t>
            </a:r>
            <a:r>
              <a:rPr lang="en-US" sz="1500" dirty="0"/>
              <a:t> </a:t>
            </a:r>
          </a:p>
          <a:p>
            <a:pPr>
              <a:lnSpc>
                <a:spcPct val="150000"/>
              </a:lnSpc>
            </a:pPr>
            <a:r>
              <a:rPr lang="en-US" sz="1500" dirty="0"/>
              <a:t>Milwaukee Journal Sentinel, 2017</a:t>
            </a:r>
          </a:p>
          <a:p>
            <a:pPr marL="365760" lvl="1" indent="0">
              <a:lnSpc>
                <a:spcPct val="150000"/>
              </a:lnSpc>
              <a:buNone/>
            </a:pPr>
            <a:r>
              <a:rPr lang="en-US" sz="1500" i="1" dirty="0"/>
              <a:t>“. . . the city projected costs for each line to be as high as </a:t>
            </a:r>
            <a:r>
              <a:rPr lang="en-US" sz="1500" b="1" i="1" dirty="0"/>
              <a:t>$9,000</a:t>
            </a:r>
            <a:r>
              <a:rPr lang="en-US" sz="1500" i="1" dirty="0"/>
              <a:t>.”</a:t>
            </a:r>
          </a:p>
          <a:p>
            <a:pPr>
              <a:lnSpc>
                <a:spcPct val="150000"/>
              </a:lnSpc>
            </a:pPr>
            <a:r>
              <a:rPr lang="en-US" sz="1500" dirty="0"/>
              <a:t>CBS Chicago, 2016</a:t>
            </a:r>
          </a:p>
          <a:p>
            <a:pPr marL="365760" lvl="1" indent="0">
              <a:lnSpc>
                <a:spcPct val="150000"/>
              </a:lnSpc>
              <a:buNone/>
            </a:pPr>
            <a:r>
              <a:rPr lang="en-US" sz="1500" i="1" dirty="0"/>
              <a:t>“Plumbers’ estimates to replace the old lead lines at the Berry home run from </a:t>
            </a:r>
            <a:r>
              <a:rPr lang="en-US" sz="1500" b="1" i="1" dirty="0"/>
              <a:t>$15,000 to $18,000</a:t>
            </a:r>
            <a:r>
              <a:rPr lang="en-US" sz="1500" i="1" dirty="0"/>
              <a:t>. That is in addition to $3,500 for city permits to perform the work.</a:t>
            </a:r>
            <a:endParaRPr lang="en-US" sz="1500" dirty="0"/>
          </a:p>
        </p:txBody>
      </p:sp>
    </p:spTree>
    <p:extLst>
      <p:ext uri="{BB962C8B-B14F-4D97-AF65-F5344CB8AC3E}">
        <p14:creationId xmlns:p14="http://schemas.microsoft.com/office/powerpoint/2010/main" val="1455459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1970" y="261113"/>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Costs 	</a:t>
            </a:r>
            <a:endParaRPr lang="en-US" sz="1050" dirty="0">
              <a:solidFill>
                <a:schemeClr val="accent4">
                  <a:lumMod val="50000"/>
                </a:schemeClr>
              </a:solidFill>
            </a:endParaRPr>
          </a:p>
        </p:txBody>
      </p:sp>
      <p:sp>
        <p:nvSpPr>
          <p:cNvPr id="5" name="Content Placeholder 7"/>
          <p:cNvSpPr>
            <a:spLocks noGrp="1"/>
          </p:cNvSpPr>
          <p:nvPr>
            <p:ph sz="quarter" idx="4"/>
          </p:nvPr>
        </p:nvSpPr>
        <p:spPr>
          <a:xfrm>
            <a:off x="309045" y="1316725"/>
            <a:ext cx="8602720" cy="4992650"/>
          </a:xfrm>
        </p:spPr>
        <p:txBody>
          <a:bodyPr>
            <a:normAutofit/>
          </a:bodyPr>
          <a:lstStyle/>
          <a:p>
            <a:r>
              <a:rPr lang="en-US" sz="1600" dirty="0"/>
              <a:t>Average savings estimated at 35-45%</a:t>
            </a:r>
          </a:p>
          <a:p>
            <a:pPr lvl="1"/>
            <a:r>
              <a:rPr lang="en-US" sz="1600" dirty="0"/>
              <a:t>As depth or length of line </a:t>
            </a:r>
            <a:br>
              <a:rPr lang="en-US" sz="1600" dirty="0"/>
            </a:br>
            <a:r>
              <a:rPr lang="en-US" sz="1600" dirty="0"/>
              <a:t>increases, so does your savings</a:t>
            </a:r>
          </a:p>
          <a:p>
            <a:pPr lvl="1"/>
            <a:endParaRPr lang="en-US" sz="1600" dirty="0"/>
          </a:p>
          <a:p>
            <a:endParaRPr lang="en-US" sz="1600" dirty="0"/>
          </a:p>
          <a:p>
            <a:pPr marL="365760" lvl="1" indent="0">
              <a:buNone/>
            </a:pPr>
            <a:endParaRPr lang="en-US" sz="1600" dirty="0"/>
          </a:p>
          <a:p>
            <a:pPr lvl="1"/>
            <a:endParaRPr lang="en-US" sz="1600" dirty="0"/>
          </a:p>
          <a:p>
            <a:pPr lvl="1"/>
            <a:endParaRPr lang="en-US" sz="1600" dirty="0"/>
          </a:p>
          <a:p>
            <a:r>
              <a:rPr lang="en-US" sz="1600" dirty="0"/>
              <a:t>Time savings</a:t>
            </a:r>
          </a:p>
          <a:p>
            <a:pPr lvl="1"/>
            <a:r>
              <a:rPr lang="en-US" sz="1600" dirty="0"/>
              <a:t>City of Flint, MI estimates:</a:t>
            </a:r>
          </a:p>
          <a:p>
            <a:pPr lvl="2"/>
            <a:r>
              <a:rPr lang="en-US" sz="1400" dirty="0"/>
              <a:t>Best 5hrs (little hard surface excavation, half lead, &lt; 40ft, &lt; 1”, shallow)</a:t>
            </a:r>
          </a:p>
          <a:p>
            <a:pPr lvl="2"/>
            <a:r>
              <a:rPr lang="en-US" sz="1400" dirty="0"/>
              <a:t>Worst 15hrs (hard surface excavation, full lead, &gt; 60ft, &gt;1”, deep)</a:t>
            </a:r>
          </a:p>
          <a:p>
            <a:pPr lvl="2"/>
            <a:r>
              <a:rPr lang="en-US" sz="1400" dirty="0"/>
              <a:t>Average Neofit Installation 2.5hrs regardless of depth</a:t>
            </a:r>
            <a:br>
              <a:rPr lang="en-US" sz="1400" dirty="0"/>
            </a:br>
            <a:endParaRPr lang="en-US" sz="1400" dirty="0"/>
          </a:p>
          <a:p>
            <a:pPr lvl="1"/>
            <a:endParaRPr lang="en-US" sz="1600" dirty="0"/>
          </a:p>
          <a:p>
            <a:endParaRPr lang="en-US" sz="1600" i="1" dirty="0"/>
          </a:p>
        </p:txBody>
      </p:sp>
      <p:graphicFrame>
        <p:nvGraphicFramePr>
          <p:cNvPr id="3" name="Chart 2"/>
          <p:cNvGraphicFramePr/>
          <p:nvPr>
            <p:extLst>
              <p:ext uri="{D42A27DB-BD31-4B8C-83A1-F6EECF244321}">
                <p14:modId xmlns:p14="http://schemas.microsoft.com/office/powerpoint/2010/main" val="1704258399"/>
              </p:ext>
            </p:extLst>
          </p:nvPr>
        </p:nvGraphicFramePr>
        <p:xfrm>
          <a:off x="4034330" y="702245"/>
          <a:ext cx="4893366" cy="3679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1951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5855" y="241385"/>
            <a:ext cx="8602720"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Dealer to Installer Warranty</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endParaRPr lang="en-US" sz="1050" dirty="0">
              <a:solidFill>
                <a:schemeClr val="accent4">
                  <a:lumMod val="50000"/>
                </a:schemeClr>
              </a:solidFill>
            </a:endParaRPr>
          </a:p>
        </p:txBody>
      </p:sp>
      <p:sp>
        <p:nvSpPr>
          <p:cNvPr id="8" name="Content Placeholder 7"/>
          <p:cNvSpPr>
            <a:spLocks noGrp="1"/>
          </p:cNvSpPr>
          <p:nvPr>
            <p:ph sz="quarter" idx="4"/>
          </p:nvPr>
        </p:nvSpPr>
        <p:spPr>
          <a:xfrm>
            <a:off x="1394600" y="5886920"/>
            <a:ext cx="6354801" cy="691290"/>
          </a:xfrm>
        </p:spPr>
        <p:txBody>
          <a:bodyPr>
            <a:noAutofit/>
          </a:bodyPr>
          <a:lstStyle/>
          <a:p>
            <a:pPr marL="0" indent="0" algn="ctr">
              <a:buNone/>
            </a:pPr>
            <a:r>
              <a:rPr lang="en-US" sz="1300" dirty="0" smtClean="0"/>
              <a:t>Neofit+Plus </a:t>
            </a:r>
            <a:r>
              <a:rPr lang="en-US" sz="1300" dirty="0"/>
              <a:t>liner has a standard ten-year limited warranty from the distributor/manufacturer. For municipal projects, Neofit+Plus liner has a 25 year limited warranty.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600" y="971080"/>
            <a:ext cx="6354801" cy="4915840"/>
          </a:xfrm>
          <a:prstGeom prst="rect">
            <a:avLst/>
          </a:prstGeom>
        </p:spPr>
      </p:pic>
      <p:sp>
        <p:nvSpPr>
          <p:cNvPr id="9" name="Rectangle 8"/>
          <p:cNvSpPr/>
          <p:nvPr/>
        </p:nvSpPr>
        <p:spPr>
          <a:xfrm>
            <a:off x="1480398" y="1047890"/>
            <a:ext cx="6183204" cy="4762220"/>
          </a:xfrm>
          <a:prstGeom prst="rect">
            <a:avLst/>
          </a:prstGeom>
          <a:blipFill dpi="0" rotWithShape="1">
            <a:blip r:embed="rId4">
              <a:alphaModFix amt="13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76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61930" y="1499010"/>
            <a:ext cx="3048001" cy="2286000"/>
          </a:xfrm>
        </p:spPr>
      </p:pic>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56977" y="1499010"/>
            <a:ext cx="3048001" cy="2286000"/>
          </a:xfrm>
        </p:spPr>
      </p:pic>
      <p:sp>
        <p:nvSpPr>
          <p:cNvPr id="8" name="TextBox 7"/>
          <p:cNvSpPr txBox="1"/>
          <p:nvPr/>
        </p:nvSpPr>
        <p:spPr>
          <a:xfrm>
            <a:off x="385855" y="241385"/>
            <a:ext cx="8602720" cy="1300356"/>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New Developments</a:t>
            </a:r>
          </a:p>
          <a:p>
            <a:pPr>
              <a:lnSpc>
                <a:spcPct val="150000"/>
              </a:lnSpc>
            </a:pPr>
            <a:r>
              <a:rPr lang="en-US" sz="24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Main Connection System</a:t>
            </a:r>
            <a:r>
              <a:rPr lang="en-US" sz="24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t>
            </a:r>
            <a:r>
              <a:rPr lang="en-US" sz="24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r>
              <a:rPr lang="en-US" sz="16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(Patent Pending)</a:t>
            </a:r>
            <a:endParaRPr lang="en-US" sz="16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endParaRPr lang="en-US" sz="1050" dirty="0">
              <a:solidFill>
                <a:schemeClr val="accent4">
                  <a:lumMod val="50000"/>
                </a:schemeClr>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30" y="4056993"/>
            <a:ext cx="3048000" cy="2286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75" y="4056993"/>
            <a:ext cx="3048000" cy="2286000"/>
          </a:xfrm>
          <a:prstGeom prst="rect">
            <a:avLst/>
          </a:prstGeom>
        </p:spPr>
      </p:pic>
    </p:spTree>
    <p:extLst>
      <p:ext uri="{BB962C8B-B14F-4D97-AF65-F5344CB8AC3E}">
        <p14:creationId xmlns:p14="http://schemas.microsoft.com/office/powerpoint/2010/main" val="2149969442"/>
      </p:ext>
    </p:extLst>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2795" y="1000464"/>
            <a:ext cx="7796215" cy="4862870"/>
          </a:xfrm>
          <a:prstGeom prst="rect">
            <a:avLst/>
          </a:prstGeom>
          <a:noFill/>
        </p:spPr>
        <p:txBody>
          <a:bodyPr wrap="square" rtlCol="0">
            <a:spAutoFit/>
          </a:bodyPr>
          <a:lstStyle/>
          <a:p>
            <a:pPr algn="ctr"/>
            <a:r>
              <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Q&amp;A </a:t>
            </a:r>
            <a:r>
              <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Session</a:t>
            </a:r>
          </a:p>
          <a:p>
            <a:pPr algn="ctr"/>
            <a:endPar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r>
              <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r>
            <a:br>
              <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br>
            <a:endPar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endPar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endPar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endPar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endPar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endParaRPr lang="en-US" sz="28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endParaRPr>
          </a:p>
          <a:p>
            <a:pPr algn="ctr"/>
            <a:r>
              <a:rPr lang="en-US" sz="30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Thank </a:t>
            </a:r>
            <a:r>
              <a:rPr lang="en-US" sz="3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you! </a:t>
            </a:r>
          </a:p>
          <a:p>
            <a:pPr algn="ctr"/>
            <a:endParaRPr lang="en-US" sz="1200" dirty="0">
              <a:solidFill>
                <a:schemeClr val="accent4">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165" y="1777585"/>
            <a:ext cx="3063473" cy="3063473"/>
          </a:xfrm>
          <a:prstGeom prst="rect">
            <a:avLst/>
          </a:prstGeom>
          <a:ln>
            <a:noFill/>
          </a:ln>
          <a:effectLst>
            <a:softEdge rad="112500"/>
          </a:effectLst>
        </p:spPr>
      </p:pic>
    </p:spTree>
    <p:extLst>
      <p:ext uri="{BB962C8B-B14F-4D97-AF65-F5344CB8AC3E}">
        <p14:creationId xmlns:p14="http://schemas.microsoft.com/office/powerpoint/2010/main" val="3984166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3390190" y="1752600"/>
            <a:ext cx="5525210" cy="3733800"/>
          </a:xfrm>
        </p:spPr>
        <p:txBody>
          <a:bodyPr>
            <a:normAutofit/>
          </a:bodyPr>
          <a:lstStyle/>
          <a:p>
            <a:r>
              <a:rPr lang="en-US" sz="1500" dirty="0">
                <a:solidFill>
                  <a:schemeClr val="accent4">
                    <a:lumMod val="50000"/>
                  </a:schemeClr>
                </a:solidFill>
              </a:rPr>
              <a:t>For Pipe Sizes:	-- 1/2”- 2” ID (U.S.)</a:t>
            </a:r>
          </a:p>
          <a:p>
            <a:r>
              <a:rPr lang="en-US" sz="1500" dirty="0">
                <a:solidFill>
                  <a:schemeClr val="accent4">
                    <a:lumMod val="50000"/>
                  </a:schemeClr>
                </a:solidFill>
              </a:rPr>
              <a:t>For Pipe Types:	-- Lead, Plastic, Copper, Galvanized</a:t>
            </a:r>
          </a:p>
          <a:p>
            <a:r>
              <a:rPr lang="en-US" sz="1500" dirty="0">
                <a:solidFill>
                  <a:schemeClr val="accent4">
                    <a:lumMod val="50000"/>
                  </a:schemeClr>
                </a:solidFill>
              </a:rPr>
              <a:t>Operation:	-- Automated Controls</a:t>
            </a:r>
          </a:p>
          <a:p>
            <a:r>
              <a:rPr lang="en-US" sz="1500" dirty="0">
                <a:solidFill>
                  <a:schemeClr val="accent4">
                    <a:lumMod val="50000"/>
                  </a:schemeClr>
                </a:solidFill>
              </a:rPr>
              <a:t>Electrical:	-- 208V; 60HZ; 3PH</a:t>
            </a:r>
          </a:p>
          <a:p>
            <a:r>
              <a:rPr lang="en-US" sz="1500" dirty="0">
                <a:solidFill>
                  <a:schemeClr val="accent4">
                    <a:lumMod val="50000"/>
                  </a:schemeClr>
                </a:solidFill>
              </a:rPr>
              <a:t>Hot Water Unit:	-- Auxiliary Diesel Fired</a:t>
            </a:r>
          </a:p>
          <a:p>
            <a:r>
              <a:rPr lang="en-US" sz="1500" dirty="0">
                <a:solidFill>
                  <a:schemeClr val="accent4">
                    <a:lumMod val="50000"/>
                  </a:schemeClr>
                </a:solidFill>
              </a:rPr>
              <a:t>Weight:		-- 310lbs</a:t>
            </a:r>
          </a:p>
          <a:p>
            <a:r>
              <a:rPr lang="en-US" sz="1500" dirty="0">
                <a:solidFill>
                  <a:schemeClr val="accent4">
                    <a:lumMod val="50000"/>
                  </a:schemeClr>
                </a:solidFill>
              </a:rPr>
              <a:t>Dimensions:	-- 36” H x 19” W x 40” L</a:t>
            </a:r>
          </a:p>
          <a:p>
            <a:r>
              <a:rPr lang="en-US" sz="1500" dirty="0">
                <a:solidFill>
                  <a:schemeClr val="accent4">
                    <a:lumMod val="50000"/>
                  </a:schemeClr>
                </a:solidFill>
              </a:rPr>
              <a:t>Hoses:		-- 25’ Sections w Quick Connect Ends (8)</a:t>
            </a:r>
          </a:p>
          <a:p>
            <a:r>
              <a:rPr lang="en-US" sz="1500" dirty="0">
                <a:solidFill>
                  <a:schemeClr val="accent4">
                    <a:lumMod val="50000"/>
                  </a:schemeClr>
                </a:solidFill>
              </a:rPr>
              <a:t>Lining Capacity:	-- Up to 300 lineal feet</a:t>
            </a:r>
            <a:br>
              <a:rPr lang="en-US" sz="1500" dirty="0">
                <a:solidFill>
                  <a:schemeClr val="accent4">
                    <a:lumMod val="50000"/>
                  </a:schemeClr>
                </a:solidFill>
              </a:rPr>
            </a:br>
            <a:endParaRPr lang="en-US" sz="1500" dirty="0">
              <a:solidFill>
                <a:schemeClr val="accent4">
                  <a:lumMod val="50000"/>
                </a:schemeClr>
              </a:solidFill>
            </a:endParaRPr>
          </a:p>
          <a:p>
            <a:r>
              <a:rPr lang="en-US" sz="1500" dirty="0">
                <a:solidFill>
                  <a:schemeClr val="accent4">
                    <a:lumMod val="50000"/>
                  </a:schemeClr>
                </a:solidFill>
              </a:rPr>
              <a:t>Includes:   Hoses, Quick Connect Adapters, </a:t>
            </a:r>
            <a:br>
              <a:rPr lang="en-US" sz="1500" dirty="0">
                <a:solidFill>
                  <a:schemeClr val="accent4">
                    <a:lumMod val="50000"/>
                  </a:schemeClr>
                </a:solidFill>
              </a:rPr>
            </a:br>
            <a:r>
              <a:rPr lang="en-US" sz="1500" dirty="0">
                <a:solidFill>
                  <a:schemeClr val="accent4">
                    <a:lumMod val="50000"/>
                  </a:schemeClr>
                </a:solidFill>
              </a:rPr>
              <a:t>Hot Water Unit, Air Gun, Coil Dispenser</a:t>
            </a:r>
          </a:p>
        </p:txBody>
      </p:sp>
      <p:sp>
        <p:nvSpPr>
          <p:cNvPr id="16" name="Text Box 23"/>
          <p:cNvSpPr txBox="1"/>
          <p:nvPr/>
        </p:nvSpPr>
        <p:spPr>
          <a:xfrm>
            <a:off x="3842305" y="1295400"/>
            <a:ext cx="4648200"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600" b="1" dirty="0">
                <a:solidFill>
                  <a:schemeClr val="accent4">
                    <a:lumMod val="50000"/>
                  </a:schemeClr>
                </a:solidFill>
                <a:effectLst/>
                <a:ea typeface="Century Schoolbook"/>
                <a:cs typeface="Century Schoolbook"/>
              </a:rPr>
              <a:t>Neofit</a:t>
            </a:r>
            <a:r>
              <a:rPr lang="en-US" sz="1600" dirty="0">
                <a:solidFill>
                  <a:schemeClr val="accent4">
                    <a:lumMod val="50000"/>
                  </a:schemeClr>
                </a:solidFill>
                <a:latin typeface="Times New Roman"/>
                <a:cs typeface="Times New Roman"/>
              </a:rPr>
              <a:t>®</a:t>
            </a:r>
            <a:r>
              <a:rPr lang="en-US" sz="1600" b="1" dirty="0">
                <a:solidFill>
                  <a:schemeClr val="accent4">
                    <a:lumMod val="50000"/>
                  </a:schemeClr>
                </a:solidFill>
                <a:effectLst/>
                <a:ea typeface="Century Schoolbook"/>
                <a:cs typeface="Century Schoolbook"/>
              </a:rPr>
              <a:t>+ Plus Unit Specifications</a:t>
            </a:r>
          </a:p>
        </p:txBody>
      </p:sp>
      <p:pic>
        <p:nvPicPr>
          <p:cNvPr id="13" name="Picture 12"/>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8527"/>
          <a:stretch/>
        </p:blipFill>
        <p:spPr>
          <a:xfrm>
            <a:off x="462665" y="2664927"/>
            <a:ext cx="2252116" cy="2223463"/>
          </a:xfrm>
          <a:prstGeom prst="rect">
            <a:avLst/>
          </a:prstGeom>
        </p:spPr>
      </p:pic>
      <p:sp>
        <p:nvSpPr>
          <p:cNvPr id="14" name="Text Box 23"/>
          <p:cNvSpPr txBox="1"/>
          <p:nvPr/>
        </p:nvSpPr>
        <p:spPr>
          <a:xfrm>
            <a:off x="336431" y="4982420"/>
            <a:ext cx="2901348" cy="2476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a:solidFill>
                  <a:schemeClr val="accent4">
                    <a:lumMod val="50000"/>
                  </a:schemeClr>
                </a:solidFill>
                <a:effectLst/>
                <a:ea typeface="Century Schoolbook"/>
                <a:cs typeface="Century Schoolbook"/>
              </a:rPr>
              <a:t>U.S. Patent No. 8,807,171</a:t>
            </a:r>
          </a:p>
        </p:txBody>
      </p:sp>
      <p:pic>
        <p:nvPicPr>
          <p:cNvPr id="1026" name="Picture 2" descr="\\SERVER\OfficeFiles\3 Project Dept\Project Management\Procedures\Neofit training videos\Pictures\IMG_4758.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25" b="92292" l="1875" r="97969">
                        <a14:foregroundMark x1="61094" y1="12083" x2="67656" y2="10833"/>
                        <a14:foregroundMark x1="77344" y1="23125" x2="84531" y2="23125"/>
                        <a14:foregroundMark x1="83750" y1="25000" x2="85000" y2="24583"/>
                        <a14:foregroundMark x1="85469" y1="24167" x2="85469" y2="27292"/>
                        <a14:foregroundMark x1="32969" y1="60833" x2="23906" y2="53750"/>
                        <a14:foregroundMark x1="6250" y1="50000" x2="11875" y2="50000"/>
                        <a14:foregroundMark x1="13594" y1="50417" x2="11719" y2="49167"/>
                        <a14:foregroundMark x1="11094" y1="49167" x2="7344" y2="49583"/>
                        <a14:foregroundMark x1="10781" y1="48750" x2="8125" y2="48750"/>
                        <a14:foregroundMark x1="17031" y1="52083" x2="22656" y2="51458"/>
                        <a14:foregroundMark x1="67656" y1="74792" x2="71719" y2="82500"/>
                        <a14:backgroundMark x1="35781" y1="79583" x2="56406" y2="78125"/>
                        <a14:backgroundMark x1="23125" y1="50000" x2="25781" y2="53750"/>
                      </a14:backgroundRemoval>
                    </a14:imgEffect>
                    <a14:imgEffect>
                      <a14:brightnessContrast bright="20000"/>
                    </a14:imgEffect>
                  </a14:imgLayer>
                </a14:imgProps>
              </a:ext>
              <a:ext uri="{28A0092B-C50C-407E-A947-70E740481C1C}">
                <a14:useLocalDpi xmlns:a14="http://schemas.microsoft.com/office/drawing/2010/main" val="0"/>
              </a:ext>
            </a:extLst>
          </a:blip>
          <a:srcRect t="8955" r="1866" b="6463"/>
          <a:stretch/>
        </p:blipFill>
        <p:spPr bwMode="auto">
          <a:xfrm>
            <a:off x="923525" y="1433736"/>
            <a:ext cx="2314254" cy="14959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5854" y="271090"/>
            <a:ext cx="7719405"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Appendix 1 – </a:t>
            </a: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The Neofit+Plus System for Installers </a:t>
            </a:r>
            <a:endParaRPr lang="en-US" sz="2000" dirty="0">
              <a:solidFill>
                <a:schemeClr val="accent4">
                  <a:lumMod val="50000"/>
                </a:schemeClr>
              </a:solidFill>
            </a:endParaRPr>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1479" t="24904" r="2622" b="20243"/>
          <a:stretch/>
        </p:blipFill>
        <p:spPr>
          <a:xfrm>
            <a:off x="1960460" y="1888796"/>
            <a:ext cx="479605" cy="196029"/>
          </a:xfrm>
          <a:prstGeom prst="roundRect">
            <a:avLst>
              <a:gd name="adj" fmla="val 16667"/>
            </a:avLst>
          </a:prstGeom>
          <a:ln>
            <a:noFill/>
          </a:ln>
          <a:effectLst/>
        </p:spPr>
      </p:pic>
    </p:spTree>
    <p:extLst>
      <p:ext uri="{BB962C8B-B14F-4D97-AF65-F5344CB8AC3E}">
        <p14:creationId xmlns:p14="http://schemas.microsoft.com/office/powerpoint/2010/main" val="302525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5855" y="271090"/>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What is Neofit? – The Basics</a:t>
            </a:r>
            <a:endParaRPr lang="en-US" sz="1050" dirty="0">
              <a:solidFill>
                <a:schemeClr val="accent4">
                  <a:lumMod val="50000"/>
                </a:schemeClr>
              </a:solidFill>
            </a:endParaRPr>
          </a:p>
        </p:txBody>
      </p:sp>
      <p:sp>
        <p:nvSpPr>
          <p:cNvPr id="9" name="Content Placeholder 2"/>
          <p:cNvSpPr txBox="1">
            <a:spLocks/>
          </p:cNvSpPr>
          <p:nvPr/>
        </p:nvSpPr>
        <p:spPr>
          <a:xfrm>
            <a:off x="193830" y="1047889"/>
            <a:ext cx="8602720" cy="2695825"/>
          </a:xfrm>
          <a:prstGeom prst="rect">
            <a:avLst/>
          </a:prstGeom>
        </p:spPr>
        <p:txBody>
          <a:bodyPr vert="horz" lIns="91440" tIns="45720" rIns="91440" bIns="45720" rtlCol="0">
            <a:normAutofit/>
          </a:bodyPr>
          <a:lstStyle/>
          <a:p>
            <a:pPr marL="228600" lvl="0" indent="-182563" algn="just">
              <a:lnSpc>
                <a:spcPct val="150000"/>
              </a:lnSpc>
              <a:spcBef>
                <a:spcPct val="20000"/>
              </a:spcBef>
              <a:spcAft>
                <a:spcPts val="300"/>
              </a:spcAft>
              <a:buClr>
                <a:schemeClr val="accent6">
                  <a:lumMod val="75000"/>
                </a:schemeClr>
              </a:buClr>
              <a:buSzPct val="130000"/>
              <a:defRPr/>
            </a:pPr>
            <a:r>
              <a:rPr lang="en-US" sz="1600" dirty="0">
                <a:solidFill>
                  <a:schemeClr val="accent4">
                    <a:lumMod val="50000"/>
                  </a:schemeClr>
                </a:solidFill>
              </a:rPr>
              <a:t>   Neofit (Virgin PET: Polyethylene Terephthalate) is a cost-effective, trenchless, non-invasive, semi-structural pipe lining system for existing water service lines. Neofit helps maintain the existing service pipe by re-lining, not by replacement. Its purpose is to create a safe barrier in existing lead or copper service piping, extend the existing service pipe’s life, or to seal leaks and pinholes</a:t>
            </a:r>
            <a:r>
              <a:rPr lang="en-US" sz="1600" dirty="0" smtClean="0">
                <a:solidFill>
                  <a:schemeClr val="accent4">
                    <a:lumMod val="50000"/>
                  </a:schemeClr>
                </a:solidFill>
              </a:rPr>
              <a:t>. Because of the smooth PET of the liner, flow capacity is not negatively effected.  </a:t>
            </a:r>
            <a:r>
              <a:rPr lang="en-US" sz="1600" b="1" dirty="0" smtClean="0">
                <a:solidFill>
                  <a:schemeClr val="accent4">
                    <a:lumMod val="50000"/>
                  </a:schemeClr>
                </a:solidFill>
              </a:rPr>
              <a:t>Designed for ½” to 2” ID and up to 300ft sections.</a:t>
            </a:r>
            <a:endParaRPr lang="en-US" sz="1600" b="1" dirty="0">
              <a:solidFill>
                <a:schemeClr val="accent4">
                  <a:lumMod val="50000"/>
                </a:schemeClr>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728" r="26918" b="32284"/>
          <a:stretch/>
        </p:blipFill>
        <p:spPr>
          <a:xfrm>
            <a:off x="616285" y="3809109"/>
            <a:ext cx="2177842" cy="1885786"/>
          </a:xfrm>
          <a:prstGeom prst="rect">
            <a:avLst/>
          </a:prstGeom>
          <a:ln>
            <a:solidFill>
              <a:schemeClr val="accent1"/>
            </a:solidFill>
          </a:ln>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3545" t="14698" r="16587" b="17026"/>
          <a:stretch/>
        </p:blipFill>
        <p:spPr>
          <a:xfrm>
            <a:off x="3304635" y="4461994"/>
            <a:ext cx="2185797" cy="1885786"/>
          </a:xfrm>
          <a:prstGeom prst="rect">
            <a:avLst/>
          </a:prstGeom>
          <a:ln>
            <a:solidFill>
              <a:schemeClr val="accent1"/>
            </a:solidFill>
          </a:ln>
        </p:spPr>
      </p:pic>
      <p:grpSp>
        <p:nvGrpSpPr>
          <p:cNvPr id="4" name="Group 3"/>
          <p:cNvGrpSpPr/>
          <p:nvPr/>
        </p:nvGrpSpPr>
        <p:grpSpPr>
          <a:xfrm>
            <a:off x="5839365" y="3361867"/>
            <a:ext cx="2805052" cy="3101128"/>
            <a:chOff x="5876283" y="3194629"/>
            <a:chExt cx="2805052" cy="3101128"/>
          </a:xfrm>
        </p:grpSpPr>
        <p:pic>
          <p:nvPicPr>
            <p:cNvPr id="6" name="Picture 5"/>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b="8527"/>
            <a:stretch/>
          </p:blipFill>
          <p:spPr>
            <a:xfrm>
              <a:off x="5966297" y="4213108"/>
              <a:ext cx="2177368" cy="1946588"/>
            </a:xfrm>
            <a:prstGeom prst="rect">
              <a:avLst/>
            </a:prstGeom>
          </p:spPr>
        </p:pic>
        <p:sp>
          <p:nvSpPr>
            <p:cNvPr id="7" name="Text Box 23"/>
            <p:cNvSpPr txBox="1"/>
            <p:nvPr/>
          </p:nvSpPr>
          <p:spPr>
            <a:xfrm>
              <a:off x="5876283" y="6078945"/>
              <a:ext cx="2805052" cy="2168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a:solidFill>
                    <a:schemeClr val="accent4">
                      <a:lumMod val="50000"/>
                    </a:schemeClr>
                  </a:solidFill>
                  <a:effectLst/>
                  <a:ea typeface="Century Schoolbook"/>
                  <a:cs typeface="Century Schoolbook"/>
                </a:rPr>
                <a:t>U.S. Patent No. 8,807,171</a:t>
              </a:r>
            </a:p>
          </p:txBody>
        </p:sp>
        <p:grpSp>
          <p:nvGrpSpPr>
            <p:cNvPr id="10" name="Group 9"/>
            <p:cNvGrpSpPr/>
            <p:nvPr/>
          </p:nvGrpSpPr>
          <p:grpSpPr>
            <a:xfrm>
              <a:off x="6367081" y="3194629"/>
              <a:ext cx="2160634" cy="1309711"/>
              <a:chOff x="923525" y="1433736"/>
              <a:chExt cx="2314254" cy="1495999"/>
            </a:xfrm>
          </p:grpSpPr>
          <p:pic>
            <p:nvPicPr>
              <p:cNvPr id="11" name="Picture 2" descr="\\SERVER\OfficeFiles\3 Project Dept\Project Management\Procedures\Neofit training videos\Pictures\IMG_4758.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125" b="92292" l="1875" r="97969">
                            <a14:foregroundMark x1="61094" y1="12083" x2="67656" y2="10833"/>
                            <a14:foregroundMark x1="77344" y1="23125" x2="84531" y2="23125"/>
                            <a14:foregroundMark x1="83750" y1="25000" x2="85000" y2="24583"/>
                            <a14:foregroundMark x1="85469" y1="24167" x2="85469" y2="27292"/>
                            <a14:foregroundMark x1="32969" y1="60833" x2="23906" y2="53750"/>
                            <a14:foregroundMark x1="6250" y1="50000" x2="11875" y2="50000"/>
                            <a14:foregroundMark x1="13594" y1="50417" x2="11719" y2="49167"/>
                            <a14:foregroundMark x1="11094" y1="49167" x2="7344" y2="49583"/>
                            <a14:foregroundMark x1="10781" y1="48750" x2="8125" y2="48750"/>
                            <a14:foregroundMark x1="17031" y1="52083" x2="22656" y2="51458"/>
                            <a14:foregroundMark x1="67656" y1="74792" x2="71719" y2="82500"/>
                            <a14:backgroundMark x1="35781" y1="79583" x2="56406" y2="78125"/>
                            <a14:backgroundMark x1="23125" y1="50000" x2="25781" y2="53750"/>
                          </a14:backgroundRemoval>
                        </a14:imgEffect>
                        <a14:imgEffect>
                          <a14:brightnessContrast bright="20000"/>
                        </a14:imgEffect>
                      </a14:imgLayer>
                    </a14:imgProps>
                  </a:ext>
                  <a:ext uri="{28A0092B-C50C-407E-A947-70E740481C1C}">
                    <a14:useLocalDpi xmlns:a14="http://schemas.microsoft.com/office/drawing/2010/main" val="0"/>
                  </a:ext>
                </a:extLst>
              </a:blip>
              <a:srcRect t="8955" r="1866" b="6463"/>
              <a:stretch/>
            </p:blipFill>
            <p:spPr bwMode="auto">
              <a:xfrm>
                <a:off x="923525" y="1433736"/>
                <a:ext cx="2314254" cy="149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5460" r="6897"/>
              <a:stretch/>
            </p:blipFill>
            <p:spPr>
              <a:xfrm>
                <a:off x="1922055" y="1815990"/>
                <a:ext cx="619294" cy="409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spTree>
    <p:extLst>
      <p:ext uri="{BB962C8B-B14F-4D97-AF65-F5344CB8AC3E}">
        <p14:creationId xmlns:p14="http://schemas.microsoft.com/office/powerpoint/2010/main" val="197524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2946395" y="1676400"/>
            <a:ext cx="5461715" cy="1665027"/>
          </a:xfrm>
        </p:spPr>
        <p:txBody>
          <a:bodyPr>
            <a:normAutofit/>
          </a:bodyPr>
          <a:lstStyle/>
          <a:p>
            <a:r>
              <a:rPr lang="en-US" sz="1200" dirty="0">
                <a:solidFill>
                  <a:schemeClr val="accent4">
                    <a:lumMod val="50000"/>
                  </a:schemeClr>
                </a:solidFill>
              </a:rPr>
              <a:t>Designed for 7mm and 10mm liner installation and includes:</a:t>
            </a:r>
          </a:p>
          <a:p>
            <a:pPr lvl="0"/>
            <a:r>
              <a:rPr lang="en-US" sz="1200" dirty="0">
                <a:solidFill>
                  <a:schemeClr val="accent4">
                    <a:lumMod val="50000"/>
                  </a:schemeClr>
                </a:solidFill>
              </a:rPr>
              <a:t>300 foam cleaning pigs</a:t>
            </a:r>
          </a:p>
          <a:p>
            <a:pPr lvl="0"/>
            <a:r>
              <a:rPr lang="en-US" sz="1200" dirty="0">
                <a:solidFill>
                  <a:schemeClr val="accent4">
                    <a:lumMod val="50000"/>
                  </a:schemeClr>
                </a:solidFill>
              </a:rPr>
              <a:t>1 installation adapter </a:t>
            </a:r>
          </a:p>
          <a:p>
            <a:pPr lvl="0"/>
            <a:r>
              <a:rPr lang="en-US" sz="1200" dirty="0">
                <a:solidFill>
                  <a:schemeClr val="accent4">
                    <a:lumMod val="50000"/>
                  </a:schemeClr>
                </a:solidFill>
              </a:rPr>
              <a:t>50 O-rings </a:t>
            </a:r>
          </a:p>
          <a:p>
            <a:pPr lvl="0"/>
            <a:r>
              <a:rPr lang="en-US" sz="1200" dirty="0">
                <a:solidFill>
                  <a:schemeClr val="accent4">
                    <a:lumMod val="50000"/>
                  </a:schemeClr>
                </a:solidFill>
              </a:rPr>
              <a:t>15 stiffeners </a:t>
            </a:r>
          </a:p>
          <a:p>
            <a:pPr lvl="0"/>
            <a:r>
              <a:rPr lang="en-US" sz="1200" dirty="0">
                <a:solidFill>
                  <a:schemeClr val="accent4">
                    <a:lumMod val="50000"/>
                  </a:schemeClr>
                </a:solidFill>
              </a:rPr>
              <a:t>1 set of pulling heads</a:t>
            </a:r>
          </a:p>
          <a:p>
            <a:pPr marL="45720" lvl="0" indent="0">
              <a:buNone/>
            </a:pPr>
            <a:endParaRPr lang="en-US" sz="1200" dirty="0">
              <a:solidFill>
                <a:schemeClr val="accent4">
                  <a:lumMod val="50000"/>
                </a:schemeClr>
              </a:solidFill>
            </a:endParaRPr>
          </a:p>
          <a:p>
            <a:endParaRPr lang="en-US" sz="1200" dirty="0">
              <a:solidFill>
                <a:schemeClr val="accent4">
                  <a:lumMod val="50000"/>
                </a:schemeClr>
              </a:solidFill>
            </a:endParaRPr>
          </a:p>
        </p:txBody>
      </p:sp>
      <p:sp>
        <p:nvSpPr>
          <p:cNvPr id="16" name="Text Box 23"/>
          <p:cNvSpPr txBox="1"/>
          <p:nvPr/>
        </p:nvSpPr>
        <p:spPr>
          <a:xfrm>
            <a:off x="2946395" y="1278320"/>
            <a:ext cx="6426205"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400" b="1" dirty="0">
                <a:solidFill>
                  <a:schemeClr val="accent4">
                    <a:lumMod val="50000"/>
                  </a:schemeClr>
                </a:solidFill>
                <a:effectLst/>
                <a:ea typeface="Century Schoolbook"/>
                <a:cs typeface="Century Schoolbook"/>
              </a:rPr>
              <a:t>Neofit</a:t>
            </a:r>
            <a:r>
              <a:rPr lang="en-US" sz="1400" dirty="0">
                <a:solidFill>
                  <a:schemeClr val="accent4">
                    <a:lumMod val="50000"/>
                  </a:schemeClr>
                </a:solidFill>
                <a:latin typeface="Times New Roman"/>
                <a:cs typeface="Times New Roman"/>
              </a:rPr>
              <a:t>®</a:t>
            </a:r>
            <a:r>
              <a:rPr lang="en-US" sz="1400" b="1" dirty="0">
                <a:solidFill>
                  <a:schemeClr val="accent4">
                    <a:lumMod val="50000"/>
                  </a:schemeClr>
                </a:solidFill>
                <a:effectLst/>
                <a:ea typeface="Century Schoolbook"/>
                <a:cs typeface="Century Schoolbook"/>
              </a:rPr>
              <a:t>+ Plus Standard Installation Package for ½” – 1” ID pipes</a:t>
            </a:r>
          </a:p>
          <a:p>
            <a:pPr marL="0" marR="0" algn="ctr">
              <a:lnSpc>
                <a:spcPct val="115000"/>
              </a:lnSpc>
              <a:spcBef>
                <a:spcPts val="0"/>
              </a:spcBef>
              <a:spcAft>
                <a:spcPts val="1000"/>
              </a:spcAft>
            </a:pPr>
            <a:endParaRPr lang="en-US" sz="1400" b="1" dirty="0">
              <a:solidFill>
                <a:schemeClr val="accent4">
                  <a:lumMod val="50000"/>
                </a:schemeClr>
              </a:solidFill>
              <a:effectLst/>
              <a:ea typeface="Century Schoolbook"/>
              <a:cs typeface="Century Schoolbook"/>
            </a:endParaRPr>
          </a:p>
        </p:txBody>
      </p:sp>
      <p:sp>
        <p:nvSpPr>
          <p:cNvPr id="10" name="Text Box 23"/>
          <p:cNvSpPr txBox="1"/>
          <p:nvPr/>
        </p:nvSpPr>
        <p:spPr>
          <a:xfrm>
            <a:off x="2946395" y="3657600"/>
            <a:ext cx="6426205"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400" b="1" dirty="0">
                <a:solidFill>
                  <a:schemeClr val="accent4">
                    <a:lumMod val="50000"/>
                  </a:schemeClr>
                </a:solidFill>
                <a:effectLst/>
                <a:ea typeface="Century Schoolbook"/>
                <a:cs typeface="Century Schoolbook"/>
              </a:rPr>
              <a:t>Neofit</a:t>
            </a:r>
            <a:r>
              <a:rPr lang="en-US" sz="1400" dirty="0">
                <a:solidFill>
                  <a:schemeClr val="accent4">
                    <a:lumMod val="50000"/>
                  </a:schemeClr>
                </a:solidFill>
                <a:latin typeface="Times New Roman"/>
                <a:cs typeface="Times New Roman"/>
              </a:rPr>
              <a:t>®</a:t>
            </a:r>
            <a:r>
              <a:rPr lang="en-US" sz="1400" b="1" dirty="0">
                <a:solidFill>
                  <a:schemeClr val="accent4">
                    <a:lumMod val="50000"/>
                  </a:schemeClr>
                </a:solidFill>
                <a:effectLst/>
                <a:ea typeface="Century Schoolbook"/>
                <a:cs typeface="Century Schoolbook"/>
              </a:rPr>
              <a:t>+ Plus Standard Installation Package for 1-¼”– 2” ID pipes</a:t>
            </a:r>
          </a:p>
          <a:p>
            <a:pPr marL="0" marR="0" algn="ctr">
              <a:lnSpc>
                <a:spcPct val="115000"/>
              </a:lnSpc>
              <a:spcBef>
                <a:spcPts val="0"/>
              </a:spcBef>
              <a:spcAft>
                <a:spcPts val="1000"/>
              </a:spcAft>
            </a:pPr>
            <a:endParaRPr lang="en-US" sz="1400" b="1" dirty="0">
              <a:solidFill>
                <a:schemeClr val="accent4">
                  <a:lumMod val="50000"/>
                </a:schemeClr>
              </a:solidFill>
              <a:effectLst/>
              <a:ea typeface="Century Schoolbook"/>
              <a:cs typeface="Century Schoolbook"/>
            </a:endParaRPr>
          </a:p>
        </p:txBody>
      </p:sp>
      <p:sp>
        <p:nvSpPr>
          <p:cNvPr id="11" name="Content Placeholder 3"/>
          <p:cNvSpPr>
            <a:spLocks noGrp="1"/>
          </p:cNvSpPr>
          <p:nvPr>
            <p:ph sz="quarter" idx="4"/>
          </p:nvPr>
        </p:nvSpPr>
        <p:spPr>
          <a:xfrm>
            <a:off x="2946395" y="4038600"/>
            <a:ext cx="5461715" cy="1665027"/>
          </a:xfrm>
        </p:spPr>
        <p:txBody>
          <a:bodyPr>
            <a:normAutofit/>
          </a:bodyPr>
          <a:lstStyle/>
          <a:p>
            <a:r>
              <a:rPr lang="en-US" sz="1200" dirty="0">
                <a:solidFill>
                  <a:schemeClr val="accent4">
                    <a:lumMod val="50000"/>
                  </a:schemeClr>
                </a:solidFill>
              </a:rPr>
              <a:t>Designed for 15mm and 20mm liner installation and includes:</a:t>
            </a:r>
          </a:p>
          <a:p>
            <a:pPr lvl="0"/>
            <a:r>
              <a:rPr lang="en-US" sz="1200" dirty="0">
                <a:solidFill>
                  <a:schemeClr val="accent4">
                    <a:lumMod val="50000"/>
                  </a:schemeClr>
                </a:solidFill>
              </a:rPr>
              <a:t>300 foam cleaning pigs</a:t>
            </a:r>
          </a:p>
          <a:p>
            <a:pPr lvl="0"/>
            <a:r>
              <a:rPr lang="en-US" sz="1200" dirty="0">
                <a:solidFill>
                  <a:schemeClr val="accent4">
                    <a:lumMod val="50000"/>
                  </a:schemeClr>
                </a:solidFill>
              </a:rPr>
              <a:t>1 installation adapter </a:t>
            </a:r>
          </a:p>
          <a:p>
            <a:pPr lvl="0"/>
            <a:r>
              <a:rPr lang="en-US" sz="1200" dirty="0">
                <a:solidFill>
                  <a:schemeClr val="accent4">
                    <a:lumMod val="50000"/>
                  </a:schemeClr>
                </a:solidFill>
              </a:rPr>
              <a:t>50 O-rings </a:t>
            </a:r>
          </a:p>
          <a:p>
            <a:pPr lvl="0"/>
            <a:r>
              <a:rPr lang="en-US" sz="1200" dirty="0">
                <a:solidFill>
                  <a:schemeClr val="accent4">
                    <a:lumMod val="50000"/>
                  </a:schemeClr>
                </a:solidFill>
              </a:rPr>
              <a:t>15 stiffeners </a:t>
            </a:r>
          </a:p>
          <a:p>
            <a:pPr lvl="0"/>
            <a:r>
              <a:rPr lang="en-US" sz="1200" dirty="0">
                <a:solidFill>
                  <a:schemeClr val="accent4">
                    <a:lumMod val="50000"/>
                  </a:schemeClr>
                </a:solidFill>
              </a:rPr>
              <a:t>1 set of pulling heads</a:t>
            </a:r>
          </a:p>
          <a:p>
            <a:endParaRPr lang="en-US" sz="1200" dirty="0">
              <a:solidFill>
                <a:schemeClr val="accent4">
                  <a:lumMod val="50000"/>
                </a:schemeClr>
              </a:solidFill>
            </a:endParaRPr>
          </a:p>
        </p:txBody>
      </p:sp>
      <p:grpSp>
        <p:nvGrpSpPr>
          <p:cNvPr id="3" name="Group 2"/>
          <p:cNvGrpSpPr/>
          <p:nvPr/>
        </p:nvGrpSpPr>
        <p:grpSpPr>
          <a:xfrm>
            <a:off x="491116" y="1278320"/>
            <a:ext cx="2314254" cy="4107539"/>
            <a:chOff x="491116" y="1278320"/>
            <a:chExt cx="2314254" cy="4107539"/>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182" b="95152" l="6016" r="85324"/>
                      </a14:imgEffect>
                      <a14:imgEffect>
                        <a14:brightnessContrast bright="40000" contrast="20000"/>
                      </a14:imgEffect>
                    </a14:imgLayer>
                  </a14:imgProps>
                </a:ext>
                <a:ext uri="{28A0092B-C50C-407E-A947-70E740481C1C}">
                  <a14:useLocalDpi xmlns:a14="http://schemas.microsoft.com/office/drawing/2010/main" val="0"/>
                </a:ext>
              </a:extLst>
            </a:blip>
            <a:srcRect l="4505" t="14727" r="12288" b="3334"/>
            <a:stretch/>
          </p:blipFill>
          <p:spPr>
            <a:xfrm>
              <a:off x="689295" y="1278320"/>
              <a:ext cx="1820331" cy="2696119"/>
            </a:xfrm>
            <a:prstGeom prst="rect">
              <a:avLst/>
            </a:prstGeom>
          </p:spPr>
        </p:pic>
        <p:pic>
          <p:nvPicPr>
            <p:cNvPr id="12" name="Picture 2" descr="\\SERVER\OfficeFiles\3 Project Dept\Project Management\Procedures\Neofit training videos\Pictures\IMG_4758.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25" b="92292" l="1875" r="97969">
                          <a14:foregroundMark x1="61094" y1="12083" x2="67656" y2="10833"/>
                          <a14:foregroundMark x1="77344" y1="23125" x2="84531" y2="23125"/>
                          <a14:foregroundMark x1="83750" y1="25000" x2="85000" y2="24583"/>
                          <a14:foregroundMark x1="85469" y1="24167" x2="85469" y2="27292"/>
                          <a14:foregroundMark x1="32969" y1="60833" x2="23906" y2="53750"/>
                          <a14:foregroundMark x1="6250" y1="50000" x2="11875" y2="50000"/>
                          <a14:foregroundMark x1="13594" y1="50417" x2="11719" y2="49167"/>
                          <a14:foregroundMark x1="11094" y1="49167" x2="7344" y2="49583"/>
                          <a14:foregroundMark x1="10781" y1="48750" x2="8125" y2="48750"/>
                          <a14:foregroundMark x1="17031" y1="52083" x2="22656" y2="51458"/>
                          <a14:foregroundMark x1="67656" y1="74792" x2="71719" y2="82500"/>
                          <a14:backgroundMark x1="35781" y1="79583" x2="56406" y2="78125"/>
                          <a14:backgroundMark x1="23125" y1="50000" x2="25781" y2="53750"/>
                        </a14:backgroundRemoval>
                      </a14:imgEffect>
                      <a14:imgEffect>
                        <a14:brightnessContrast bright="20000"/>
                      </a14:imgEffect>
                    </a14:imgLayer>
                  </a14:imgProps>
                </a:ext>
                <a:ext uri="{28A0092B-C50C-407E-A947-70E740481C1C}">
                  <a14:useLocalDpi xmlns:a14="http://schemas.microsoft.com/office/drawing/2010/main" val="0"/>
                </a:ext>
              </a:extLst>
            </a:blip>
            <a:srcRect t="8955" r="1866" b="6463"/>
            <a:stretch/>
          </p:blipFill>
          <p:spPr bwMode="auto">
            <a:xfrm flipH="1">
              <a:off x="491116" y="3889860"/>
              <a:ext cx="2314254" cy="149599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 Box 23"/>
          <p:cNvSpPr txBox="1"/>
          <p:nvPr/>
        </p:nvSpPr>
        <p:spPr>
          <a:xfrm>
            <a:off x="308274" y="5385859"/>
            <a:ext cx="2679938" cy="2476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a:solidFill>
                  <a:schemeClr val="accent4">
                    <a:lumMod val="50000"/>
                  </a:schemeClr>
                </a:solidFill>
                <a:effectLst/>
                <a:ea typeface="Century Schoolbook"/>
                <a:cs typeface="Century Schoolbook"/>
              </a:rPr>
              <a:t>U.S. Patent No. 8,807,171</a:t>
            </a:r>
          </a:p>
        </p:txBody>
      </p:sp>
      <p:sp>
        <p:nvSpPr>
          <p:cNvPr id="18" name="TextBox 17"/>
          <p:cNvSpPr txBox="1"/>
          <p:nvPr/>
        </p:nvSpPr>
        <p:spPr>
          <a:xfrm>
            <a:off x="385854" y="271090"/>
            <a:ext cx="7719405"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Appendix 1 – </a:t>
            </a: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The Neofit+Plus System for Installers </a:t>
            </a:r>
            <a:endParaRPr lang="en-US" sz="2000" dirty="0">
              <a:solidFill>
                <a:schemeClr val="accent4">
                  <a:lumMod val="50000"/>
                </a:schemeClr>
              </a:solidFill>
            </a:endParaRP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1479" t="24904" r="2622" b="20243"/>
          <a:stretch/>
        </p:blipFill>
        <p:spPr>
          <a:xfrm>
            <a:off x="1359657" y="4350720"/>
            <a:ext cx="479605" cy="196029"/>
          </a:xfrm>
          <a:prstGeom prst="roundRect">
            <a:avLst>
              <a:gd name="adj" fmla="val 16667"/>
            </a:avLst>
          </a:prstGeom>
          <a:ln>
            <a:noFill/>
          </a:ln>
          <a:effectLst/>
        </p:spPr>
      </p:pic>
    </p:spTree>
    <p:extLst>
      <p:ext uri="{BB962C8B-B14F-4D97-AF65-F5344CB8AC3E}">
        <p14:creationId xmlns:p14="http://schemas.microsoft.com/office/powerpoint/2010/main" val="615405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85854" y="271090"/>
            <a:ext cx="8564316"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Appendix </a:t>
            </a:r>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2 </a:t>
            </a:r>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 </a:t>
            </a:r>
            <a:r>
              <a:rPr lang="en-US" sz="20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Lab Testing, Approvals </a:t>
            </a:r>
            <a:endParaRPr lang="en-US" sz="2000" dirty="0">
              <a:solidFill>
                <a:schemeClr val="accent4">
                  <a:lumMod val="50000"/>
                </a:schemeClr>
              </a:solidFill>
            </a:endParaRPr>
          </a:p>
        </p:txBody>
      </p:sp>
      <p:sp>
        <p:nvSpPr>
          <p:cNvPr id="5" name="Content Placeholder 4"/>
          <p:cNvSpPr>
            <a:spLocks noGrp="1"/>
          </p:cNvSpPr>
          <p:nvPr>
            <p:ph sz="quarter" idx="4"/>
          </p:nvPr>
        </p:nvSpPr>
        <p:spPr>
          <a:xfrm>
            <a:off x="366653" y="971080"/>
            <a:ext cx="8410695" cy="5607130"/>
          </a:xfrm>
        </p:spPr>
        <p:txBody>
          <a:bodyPr>
            <a:normAutofit/>
          </a:bodyPr>
          <a:lstStyle/>
          <a:p>
            <a:r>
              <a:rPr lang="en-US" sz="1400" dirty="0"/>
              <a:t>NSF International </a:t>
            </a:r>
            <a:r>
              <a:rPr lang="en-US" sz="1400" dirty="0" smtClean="0"/>
              <a:t>ANSI Certification since May 2008</a:t>
            </a:r>
          </a:p>
          <a:p>
            <a:r>
              <a:rPr lang="en-US" sz="1400" dirty="0" smtClean="0"/>
              <a:t>WRAS (Water Regulations Advisory Scheme) European Approved Material </a:t>
            </a:r>
            <a:endParaRPr lang="en-US" sz="1400" dirty="0"/>
          </a:p>
          <a:p>
            <a:r>
              <a:rPr lang="en-US" sz="1400" dirty="0" smtClean="0"/>
              <a:t>Australian Water Quality Centre</a:t>
            </a:r>
          </a:p>
          <a:p>
            <a:pPr lvl="1"/>
            <a:r>
              <a:rPr lang="en-US" sz="1400" dirty="0" smtClean="0"/>
              <a:t>June </a:t>
            </a:r>
            <a:r>
              <a:rPr lang="en-US" sz="1400" dirty="0"/>
              <a:t>2003, Test Report, AS/NZS 4020:2002</a:t>
            </a:r>
          </a:p>
          <a:p>
            <a:pPr lvl="1"/>
            <a:r>
              <a:rPr lang="en-US" sz="1400" dirty="0"/>
              <a:t>Testing of Products for use in Contact with Drinking Water</a:t>
            </a:r>
          </a:p>
          <a:p>
            <a:r>
              <a:rPr lang="en-US" sz="1400" dirty="0"/>
              <a:t>US Approvals</a:t>
            </a:r>
          </a:p>
          <a:p>
            <a:pPr lvl="1"/>
            <a:r>
              <a:rPr lang="en-US" sz="1400" dirty="0"/>
              <a:t>State of Ohio</a:t>
            </a:r>
          </a:p>
          <a:p>
            <a:pPr lvl="1"/>
            <a:r>
              <a:rPr lang="en-US" sz="1400" dirty="0"/>
              <a:t>City of Columbus, OH</a:t>
            </a:r>
          </a:p>
          <a:p>
            <a:pPr lvl="1"/>
            <a:r>
              <a:rPr lang="en-US" sz="1400" dirty="0"/>
              <a:t>Muskingum County, OH</a:t>
            </a:r>
          </a:p>
          <a:p>
            <a:pPr lvl="1"/>
            <a:r>
              <a:rPr lang="en-US" sz="1400" dirty="0"/>
              <a:t>Washington Suburban Sanitary Commission, MD</a:t>
            </a:r>
          </a:p>
          <a:p>
            <a:pPr lvl="1"/>
            <a:r>
              <a:rPr lang="en-US" sz="1400" dirty="0"/>
              <a:t>Providence Water, </a:t>
            </a:r>
            <a:r>
              <a:rPr lang="en-US" sz="1400" dirty="0" smtClean="0"/>
              <a:t>RI</a:t>
            </a:r>
          </a:p>
          <a:p>
            <a:pPr lvl="1"/>
            <a:r>
              <a:rPr lang="en-US" sz="1400" dirty="0" smtClean="0"/>
              <a:t>State of Wisconsin</a:t>
            </a:r>
            <a:endParaRPr lang="en-US" sz="1400" dirty="0"/>
          </a:p>
          <a:p>
            <a:pPr marL="365760" lvl="1" indent="0">
              <a:buNone/>
            </a:pPr>
            <a:endParaRPr lang="en-US" sz="1200" dirty="0"/>
          </a:p>
          <a:p>
            <a:pPr lvl="1"/>
            <a:endParaRPr lang="en-US" sz="1200" dirty="0"/>
          </a:p>
        </p:txBody>
      </p:sp>
    </p:spTree>
    <p:extLst>
      <p:ext uri="{BB962C8B-B14F-4D97-AF65-F5344CB8AC3E}">
        <p14:creationId xmlns:p14="http://schemas.microsoft.com/office/powerpoint/2010/main" val="3813757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17020" y="1278320"/>
            <a:ext cx="2259079" cy="4858712"/>
          </a:xfrm>
          <a:prstGeom prst="rect">
            <a:avLst/>
          </a:prstGeom>
        </p:spPr>
        <p:txBody>
          <a:bodyPr vert="horz" lIns="91440" tIns="45720" rIns="91440" bIns="45720" rtlCol="0">
            <a:normAutofit fontScale="92500"/>
          </a:bodyPr>
          <a:lstStyle/>
          <a:p>
            <a:pPr marL="393700" marR="0" lvl="0" indent="-285750" algn="l" defTabSz="914400" rtl="0" eaLnBrk="1" fontAlgn="auto" latinLnBrk="0" hangingPunct="1">
              <a:lnSpc>
                <a:spcPct val="150000"/>
              </a:lnSpc>
              <a:spcBef>
                <a:spcPct val="20000"/>
              </a:spcBef>
              <a:spcAft>
                <a:spcPts val="300"/>
              </a:spcAft>
              <a:buClr>
                <a:schemeClr val="accent6">
                  <a:lumMod val="75000"/>
                </a:schemeClr>
              </a:buClr>
              <a:buSzPct val="130000"/>
              <a:buFont typeface="Arial" panose="020B0604020202020204" pitchFamily="34" charset="0"/>
              <a:buChar char="•"/>
              <a:tabLst/>
              <a:defRPr/>
            </a:pPr>
            <a:r>
              <a:rPr lang="en-US" sz="1600" dirty="0" smtClean="0">
                <a:solidFill>
                  <a:schemeClr val="accent4">
                    <a:lumMod val="50000"/>
                  </a:schemeClr>
                </a:solidFill>
              </a:rPr>
              <a:t>Neofit is </a:t>
            </a:r>
            <a:r>
              <a:rPr lang="en-US" sz="1600" b="1" u="sng" dirty="0" smtClean="0">
                <a:solidFill>
                  <a:schemeClr val="accent4">
                    <a:lumMod val="50000"/>
                  </a:schemeClr>
                </a:solidFill>
              </a:rPr>
              <a:t>not</a:t>
            </a:r>
            <a:r>
              <a:rPr lang="en-US" sz="1600" dirty="0" smtClean="0">
                <a:solidFill>
                  <a:schemeClr val="accent4">
                    <a:lumMod val="50000"/>
                  </a:schemeClr>
                </a:solidFill>
              </a:rPr>
              <a:t> a coating technology.</a:t>
            </a:r>
          </a:p>
          <a:p>
            <a:pPr marL="393700" lvl="0" indent="-285750">
              <a:lnSpc>
                <a:spcPct val="150000"/>
              </a:lnSpc>
              <a:spcBef>
                <a:spcPct val="20000"/>
              </a:spcBef>
              <a:spcAft>
                <a:spcPts val="300"/>
              </a:spcAft>
              <a:buClr>
                <a:schemeClr val="accent6">
                  <a:lumMod val="75000"/>
                </a:schemeClr>
              </a:buClr>
              <a:buSzPct val="130000"/>
              <a:buFont typeface="Arial" panose="020B0604020202020204" pitchFamily="34" charset="0"/>
              <a:buChar char="•"/>
              <a:defRPr/>
            </a:pPr>
            <a:r>
              <a:rPr lang="en-US" sz="1600" dirty="0">
                <a:solidFill>
                  <a:schemeClr val="accent4">
                    <a:lumMod val="50000"/>
                  </a:schemeClr>
                </a:solidFill>
              </a:rPr>
              <a:t>Neofit is not a replacement pipe. </a:t>
            </a:r>
            <a:endParaRPr lang="en-US" sz="1600" dirty="0" smtClean="0">
              <a:solidFill>
                <a:schemeClr val="accent4">
                  <a:lumMod val="50000"/>
                </a:schemeClr>
              </a:solidFill>
            </a:endParaRPr>
          </a:p>
          <a:p>
            <a:pPr marL="393700" marR="0" lvl="0" indent="-285750" algn="l" defTabSz="914400" rtl="0" eaLnBrk="1" fontAlgn="auto" latinLnBrk="0" hangingPunct="1">
              <a:lnSpc>
                <a:spcPct val="150000"/>
              </a:lnSpc>
              <a:spcBef>
                <a:spcPct val="20000"/>
              </a:spcBef>
              <a:spcAft>
                <a:spcPts val="300"/>
              </a:spcAft>
              <a:buClr>
                <a:schemeClr val="accent6">
                  <a:lumMod val="75000"/>
                </a:schemeClr>
              </a:buClr>
              <a:buSzPct val="130000"/>
              <a:buFont typeface="Arial" panose="020B0604020202020204" pitchFamily="34" charset="0"/>
              <a:buChar char="•"/>
              <a:tabLst/>
              <a:defRPr/>
            </a:pPr>
            <a:r>
              <a:rPr lang="en-US" sz="1600" dirty="0" smtClean="0">
                <a:solidFill>
                  <a:schemeClr val="accent4">
                    <a:lumMod val="50000"/>
                  </a:schemeClr>
                </a:solidFill>
              </a:rPr>
              <a:t>Neofit </a:t>
            </a:r>
            <a:r>
              <a:rPr lang="en-US" sz="1600" dirty="0">
                <a:solidFill>
                  <a:schemeClr val="accent4">
                    <a:lumMod val="50000"/>
                  </a:schemeClr>
                </a:solidFill>
              </a:rPr>
              <a:t>liner is classified as an interactive semi-structural liner Class B</a:t>
            </a:r>
            <a:r>
              <a:rPr lang="en-US" sz="1600" dirty="0" smtClean="0">
                <a:solidFill>
                  <a:schemeClr val="accent4">
                    <a:lumMod val="50000"/>
                  </a:schemeClr>
                </a:solidFill>
              </a:rPr>
              <a:t>, </a:t>
            </a:r>
            <a:r>
              <a:rPr lang="en-US" sz="1600" dirty="0">
                <a:solidFill>
                  <a:schemeClr val="accent4">
                    <a:lumMod val="50000"/>
                  </a:schemeClr>
                </a:solidFill>
              </a:rPr>
              <a:t>Close fit that does not need to rely on adhesion. </a:t>
            </a:r>
          </a:p>
          <a:p>
            <a:pPr marL="228600" marR="0" lvl="0" indent="-182563" algn="l" defTabSz="914400" rtl="0" eaLnBrk="1" fontAlgn="auto" latinLnBrk="0" hangingPunct="1">
              <a:lnSpc>
                <a:spcPct val="100000"/>
              </a:lnSpc>
              <a:spcBef>
                <a:spcPct val="20000"/>
              </a:spcBef>
              <a:spcAft>
                <a:spcPts val="300"/>
              </a:spcAft>
              <a:buClr>
                <a:schemeClr val="accent6">
                  <a:lumMod val="75000"/>
                </a:schemeClr>
              </a:buClr>
              <a:buSzPct val="130000"/>
              <a:tabLst/>
              <a:defRPr/>
            </a:pPr>
            <a:endParaRPr kumimoji="0" lang="en-US" sz="1600" b="0" i="0" u="none" strike="noStrike" kern="1200" cap="none" spc="0" normalizeH="0" baseline="0" noProof="0" dirty="0">
              <a:ln>
                <a:noFill/>
              </a:ln>
              <a:solidFill>
                <a:schemeClr val="accent4">
                  <a:lumMod val="50000"/>
                </a:schemeClr>
              </a:solidFill>
              <a:effectLst/>
              <a:uLnTx/>
              <a:uFillTx/>
            </a:endParaRPr>
          </a:p>
          <a:p>
            <a:pPr marL="228600" marR="0" lvl="0" indent="-182563" algn="l" defTabSz="914400" rtl="0" eaLnBrk="1" fontAlgn="auto" latinLnBrk="0" hangingPunct="1">
              <a:lnSpc>
                <a:spcPct val="100000"/>
              </a:lnSpc>
              <a:spcBef>
                <a:spcPct val="20000"/>
              </a:spcBef>
              <a:spcAft>
                <a:spcPts val="300"/>
              </a:spcAft>
              <a:buClr>
                <a:schemeClr val="accent6">
                  <a:lumMod val="75000"/>
                </a:schemeClr>
              </a:buClr>
              <a:buSzPct val="130000"/>
              <a:tabLst/>
              <a:defRPr/>
            </a:pPr>
            <a:endParaRPr kumimoji="0" lang="en-US" sz="1600" b="0" i="0" u="none" strike="noStrike" kern="1200" cap="none" spc="0" normalizeH="0" baseline="0" noProof="0" dirty="0">
              <a:ln>
                <a:noFill/>
              </a:ln>
              <a:solidFill>
                <a:schemeClr val="accent4">
                  <a:lumMod val="50000"/>
                </a:schemeClr>
              </a:solidFill>
              <a:effectLst/>
              <a:uLnTx/>
              <a:uFillTx/>
            </a:endParaRPr>
          </a:p>
        </p:txBody>
      </p:sp>
      <p:sp>
        <p:nvSpPr>
          <p:cNvPr id="11" name="TextBox 10"/>
          <p:cNvSpPr txBox="1"/>
          <p:nvPr/>
        </p:nvSpPr>
        <p:spPr>
          <a:xfrm>
            <a:off x="385855" y="241385"/>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What is Neofit? – The Liner</a:t>
            </a:r>
            <a:endParaRPr lang="en-US" sz="1050" dirty="0">
              <a:solidFill>
                <a:schemeClr val="accent4">
                  <a:lumMod val="50000"/>
                </a:schemeClr>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729" r="2606"/>
          <a:stretch/>
        </p:blipFill>
        <p:spPr>
          <a:xfrm>
            <a:off x="2421320" y="1220233"/>
            <a:ext cx="6459512" cy="5050737"/>
          </a:xfrm>
          <a:prstGeom prst="rect">
            <a:avLst/>
          </a:prstGeom>
          <a:ln>
            <a:solidFill>
              <a:schemeClr val="accent1"/>
            </a:solidFill>
          </a:ln>
        </p:spPr>
      </p:pic>
      <p:pic>
        <p:nvPicPr>
          <p:cNvPr id="4" name="Picture 2" descr="C:\Users\Flow-Liner\AppData\Local\Microsoft\Windows\INetCache\IE\E7P9QL0T\thatsmyboy-Simple-Red-Check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9365" y="2175055"/>
            <a:ext cx="447440" cy="44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973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5855" y="1047890"/>
            <a:ext cx="2259079" cy="4858712"/>
          </a:xfrm>
          <a:prstGeom prst="rect">
            <a:avLst/>
          </a:prstGeom>
        </p:spPr>
        <p:txBody>
          <a:bodyPr vert="horz" lIns="91440" tIns="45720" rIns="91440" bIns="45720" rtlCol="0">
            <a:normAutofit/>
          </a:bodyPr>
          <a:lstStyle/>
          <a:p>
            <a:pPr marL="107950" marR="0" lvl="0" algn="l" defTabSz="914400" rtl="0" eaLnBrk="1" fontAlgn="auto" latinLnBrk="0" hangingPunct="1">
              <a:lnSpc>
                <a:spcPct val="150000"/>
              </a:lnSpc>
              <a:spcBef>
                <a:spcPct val="20000"/>
              </a:spcBef>
              <a:spcAft>
                <a:spcPts val="300"/>
              </a:spcAft>
              <a:buClr>
                <a:schemeClr val="accent6">
                  <a:lumMod val="75000"/>
                </a:schemeClr>
              </a:buClr>
              <a:buSzPct val="130000"/>
              <a:tabLst/>
              <a:defRPr/>
            </a:pPr>
            <a:r>
              <a:rPr lang="en-US" sz="1600" dirty="0" smtClean="0">
                <a:solidFill>
                  <a:schemeClr val="accent4">
                    <a:lumMod val="50000"/>
                  </a:schemeClr>
                </a:solidFill>
              </a:rPr>
              <a:t>Neofit liner comes in rolls of:</a:t>
            </a:r>
            <a:br>
              <a:rPr lang="en-US" sz="1600" dirty="0" smtClean="0">
                <a:solidFill>
                  <a:schemeClr val="accent4">
                    <a:lumMod val="50000"/>
                  </a:schemeClr>
                </a:solidFill>
              </a:rPr>
            </a:br>
            <a:r>
              <a:rPr lang="en-US" sz="1600" dirty="0" smtClean="0">
                <a:solidFill>
                  <a:schemeClr val="accent4">
                    <a:lumMod val="50000"/>
                  </a:schemeClr>
                </a:solidFill>
              </a:rPr>
              <a:t>7mm – </a:t>
            </a:r>
            <a:r>
              <a:rPr lang="en-US" dirty="0" smtClean="0">
                <a:solidFill>
                  <a:schemeClr val="accent4">
                    <a:lumMod val="50000"/>
                  </a:schemeClr>
                </a:solidFill>
              </a:rPr>
              <a:t>½</a:t>
            </a:r>
            <a:r>
              <a:rPr lang="en-US" sz="1600" dirty="0" smtClean="0">
                <a:solidFill>
                  <a:schemeClr val="accent4">
                    <a:lumMod val="50000"/>
                  </a:schemeClr>
                </a:solidFill>
              </a:rPr>
              <a:t>”</a:t>
            </a:r>
            <a:br>
              <a:rPr lang="en-US" sz="1600" dirty="0" smtClean="0">
                <a:solidFill>
                  <a:schemeClr val="accent4">
                    <a:lumMod val="50000"/>
                  </a:schemeClr>
                </a:solidFill>
              </a:rPr>
            </a:br>
            <a:r>
              <a:rPr lang="en-US" sz="1600" dirty="0" smtClean="0">
                <a:solidFill>
                  <a:schemeClr val="accent4">
                    <a:lumMod val="50000"/>
                  </a:schemeClr>
                </a:solidFill>
              </a:rPr>
              <a:t>10mm – </a:t>
            </a:r>
            <a:r>
              <a:rPr lang="en-US" dirty="0" smtClean="0">
                <a:solidFill>
                  <a:schemeClr val="accent4">
                    <a:lumMod val="50000"/>
                  </a:schemeClr>
                </a:solidFill>
              </a:rPr>
              <a:t>¾</a:t>
            </a:r>
            <a:r>
              <a:rPr lang="en-US" sz="1600" dirty="0" smtClean="0">
                <a:solidFill>
                  <a:schemeClr val="accent4">
                    <a:lumMod val="50000"/>
                  </a:schemeClr>
                </a:solidFill>
              </a:rPr>
              <a:t>”</a:t>
            </a:r>
            <a:br>
              <a:rPr lang="en-US" sz="1600" dirty="0" smtClean="0">
                <a:solidFill>
                  <a:schemeClr val="accent4">
                    <a:lumMod val="50000"/>
                  </a:schemeClr>
                </a:solidFill>
              </a:rPr>
            </a:br>
            <a:r>
              <a:rPr lang="en-US" sz="1600" dirty="0" smtClean="0">
                <a:solidFill>
                  <a:schemeClr val="accent4">
                    <a:lumMod val="50000"/>
                  </a:schemeClr>
                </a:solidFill>
              </a:rPr>
              <a:t>15mm – 1”</a:t>
            </a:r>
            <a:br>
              <a:rPr lang="en-US" sz="1600" dirty="0" smtClean="0">
                <a:solidFill>
                  <a:schemeClr val="accent4">
                    <a:lumMod val="50000"/>
                  </a:schemeClr>
                </a:solidFill>
              </a:rPr>
            </a:br>
            <a:r>
              <a:rPr lang="en-US" sz="1600" dirty="0" smtClean="0">
                <a:solidFill>
                  <a:schemeClr val="accent4">
                    <a:lumMod val="50000"/>
                  </a:schemeClr>
                </a:solidFill>
              </a:rPr>
              <a:t>20mm – 1-1/2”+</a:t>
            </a:r>
            <a:endParaRPr lang="en-US" sz="1600" dirty="0">
              <a:solidFill>
                <a:schemeClr val="accent4">
                  <a:lumMod val="50000"/>
                </a:schemeClr>
              </a:solidFill>
            </a:endParaRPr>
          </a:p>
          <a:p>
            <a:pPr marL="228600" marR="0" lvl="0" indent="-182563" algn="l" defTabSz="914400" rtl="0" eaLnBrk="1" fontAlgn="auto" latinLnBrk="0" hangingPunct="1">
              <a:lnSpc>
                <a:spcPct val="100000"/>
              </a:lnSpc>
              <a:spcBef>
                <a:spcPct val="20000"/>
              </a:spcBef>
              <a:spcAft>
                <a:spcPts val="300"/>
              </a:spcAft>
              <a:buClr>
                <a:schemeClr val="accent6">
                  <a:lumMod val="75000"/>
                </a:schemeClr>
              </a:buClr>
              <a:buSzPct val="130000"/>
              <a:tabLst/>
              <a:defRPr/>
            </a:pPr>
            <a:endParaRPr kumimoji="0" lang="en-US" sz="1600" b="0" i="0" u="none" strike="noStrike" kern="1200" cap="none" spc="0" normalizeH="0" baseline="0" noProof="0" dirty="0">
              <a:ln>
                <a:noFill/>
              </a:ln>
              <a:solidFill>
                <a:schemeClr val="accent4">
                  <a:lumMod val="50000"/>
                </a:schemeClr>
              </a:solidFill>
              <a:effectLst/>
              <a:uLnTx/>
              <a:uFillTx/>
            </a:endParaRPr>
          </a:p>
          <a:p>
            <a:pPr marL="228600" marR="0" lvl="0" indent="-182563" algn="l" defTabSz="914400" rtl="0" eaLnBrk="1" fontAlgn="auto" latinLnBrk="0" hangingPunct="1">
              <a:lnSpc>
                <a:spcPct val="100000"/>
              </a:lnSpc>
              <a:spcBef>
                <a:spcPct val="20000"/>
              </a:spcBef>
              <a:spcAft>
                <a:spcPts val="300"/>
              </a:spcAft>
              <a:buClr>
                <a:schemeClr val="accent6">
                  <a:lumMod val="75000"/>
                </a:schemeClr>
              </a:buClr>
              <a:buSzPct val="130000"/>
              <a:tabLst/>
              <a:defRPr/>
            </a:pPr>
            <a:endParaRPr kumimoji="0" lang="en-US" sz="1600" b="0" i="0" u="none" strike="noStrike" kern="1200" cap="none" spc="0" normalizeH="0" baseline="0" noProof="0" dirty="0">
              <a:ln>
                <a:noFill/>
              </a:ln>
              <a:solidFill>
                <a:schemeClr val="accent4">
                  <a:lumMod val="50000"/>
                </a:schemeClr>
              </a:solidFill>
              <a:effectLst/>
              <a:uLnTx/>
              <a:uFillTx/>
            </a:endParaRPr>
          </a:p>
        </p:txBody>
      </p:sp>
      <p:sp>
        <p:nvSpPr>
          <p:cNvPr id="11" name="TextBox 10"/>
          <p:cNvSpPr txBox="1"/>
          <p:nvPr/>
        </p:nvSpPr>
        <p:spPr>
          <a:xfrm>
            <a:off x="385855" y="241385"/>
            <a:ext cx="7067578" cy="584775"/>
          </a:xfrm>
          <a:prstGeom prst="rect">
            <a:avLst/>
          </a:prstGeom>
          <a:noFill/>
        </p:spPr>
        <p:txBody>
          <a:bodyPr wrap="square" rtlCol="0">
            <a:spAutoFit/>
          </a:bodyPr>
          <a:lstStyle/>
          <a:p>
            <a:r>
              <a:rPr lang="en-US" sz="3200" b="1" dirty="0" smtClean="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What is Neofit? – The Liner</a:t>
            </a:r>
            <a:endParaRPr lang="en-US" sz="1050" dirty="0">
              <a:solidFill>
                <a:schemeClr val="accent4">
                  <a:lumMod val="50000"/>
                </a:schemeClr>
              </a:solidFill>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rot="5400000">
            <a:off x="2220560" y="1607601"/>
            <a:ext cx="5600200" cy="4200150"/>
          </a:xfrm>
          <a:prstGeom prst="rect">
            <a:avLst/>
          </a:prstGeom>
        </p:spPr>
      </p:pic>
    </p:spTree>
    <p:extLst>
      <p:ext uri="{BB962C8B-B14F-4D97-AF65-F5344CB8AC3E}">
        <p14:creationId xmlns:p14="http://schemas.microsoft.com/office/powerpoint/2010/main" val="3293476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Extreme Testing	</a:t>
            </a:r>
            <a:endParaRPr lang="en-US" sz="1050" dirty="0">
              <a:solidFill>
                <a:schemeClr val="accent4">
                  <a:lumMod val="50000"/>
                </a:schemeClr>
              </a:solidFill>
            </a:endParaRPr>
          </a:p>
        </p:txBody>
      </p:sp>
      <p:pic>
        <p:nvPicPr>
          <p:cNvPr id="20" name="Picture 1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442" r="2008"/>
          <a:stretch/>
        </p:blipFill>
        <p:spPr>
          <a:xfrm rot="16200000">
            <a:off x="5508901" y="1890045"/>
            <a:ext cx="2791139" cy="1822971"/>
          </a:xfrm>
          <a:prstGeom prst="rect">
            <a:avLst/>
          </a:prstGeom>
          <a:ln>
            <a:solidFill>
              <a:schemeClr val="accent1"/>
            </a:solidFill>
          </a:ln>
        </p:spPr>
      </p:pic>
      <p:sp>
        <p:nvSpPr>
          <p:cNvPr id="23" name="Content Placeholder 13"/>
          <p:cNvSpPr>
            <a:spLocks noGrp="1"/>
          </p:cNvSpPr>
          <p:nvPr>
            <p:ph sz="quarter" idx="4"/>
          </p:nvPr>
        </p:nvSpPr>
        <p:spPr>
          <a:xfrm>
            <a:off x="4687215" y="894270"/>
            <a:ext cx="4418380" cy="596544"/>
          </a:xfrm>
        </p:spPr>
        <p:txBody>
          <a:bodyPr>
            <a:noAutofit/>
          </a:bodyPr>
          <a:lstStyle/>
          <a:p>
            <a:pPr marL="46037" indent="0" algn="ctr">
              <a:lnSpc>
                <a:spcPct val="150000"/>
              </a:lnSpc>
              <a:buNone/>
            </a:pPr>
            <a:r>
              <a:rPr lang="en-US" sz="1200" b="1" dirty="0">
                <a:solidFill>
                  <a:schemeClr val="accent4">
                    <a:lumMod val="50000"/>
                  </a:schemeClr>
                </a:solidFill>
              </a:rPr>
              <a:t>2) 460psi Burst Test, Expanded Stand Alone Neofit Liner</a:t>
            </a:r>
          </a:p>
        </p:txBody>
      </p:sp>
      <p:sp>
        <p:nvSpPr>
          <p:cNvPr id="13" name="Content Placeholder 13">
            <a:extLst>
              <a:ext uri="{FF2B5EF4-FFF2-40B4-BE49-F238E27FC236}">
                <a16:creationId xmlns="" xmlns:a16="http://schemas.microsoft.com/office/drawing/2014/main" id="{9EC5C944-FAD1-4342-84C3-137C0823451A}"/>
              </a:ext>
            </a:extLst>
          </p:cNvPr>
          <p:cNvSpPr txBox="1">
            <a:spLocks/>
          </p:cNvSpPr>
          <p:nvPr/>
        </p:nvSpPr>
        <p:spPr>
          <a:xfrm>
            <a:off x="525921" y="933146"/>
            <a:ext cx="3124359" cy="596544"/>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4450" indent="0" algn="ctr">
              <a:lnSpc>
                <a:spcPct val="150000"/>
              </a:lnSpc>
              <a:buFont typeface="Georgia" pitchFamily="18" charset="0"/>
              <a:buNone/>
            </a:pPr>
            <a:r>
              <a:rPr lang="en-US" sz="1200" b="1" dirty="0" smtClean="0">
                <a:solidFill>
                  <a:schemeClr val="accent4">
                    <a:lumMod val="50000"/>
                  </a:schemeClr>
                </a:solidFill>
              </a:rPr>
              <a:t>1) </a:t>
            </a:r>
            <a:r>
              <a:rPr lang="en-US" sz="1200" b="1" dirty="0">
                <a:solidFill>
                  <a:schemeClr val="accent4">
                    <a:lumMod val="50000"/>
                  </a:schemeClr>
                </a:solidFill>
              </a:rPr>
              <a:t>150psi Leak Test Neofit Liner</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921" y="1444773"/>
            <a:ext cx="3275824" cy="1830607"/>
          </a:xfrm>
          <a:prstGeom prst="rect">
            <a:avLst/>
          </a:prstGeom>
          <a:ln>
            <a:solidFill>
              <a:schemeClr val="accent1"/>
            </a:solidFill>
          </a:ln>
        </p:spPr>
      </p:pic>
      <p:sp>
        <p:nvSpPr>
          <p:cNvPr id="5" name="Rectangle 4"/>
          <p:cNvSpPr/>
          <p:nvPr/>
        </p:nvSpPr>
        <p:spPr>
          <a:xfrm>
            <a:off x="462665" y="3563341"/>
            <a:ext cx="3381032" cy="2246769"/>
          </a:xfrm>
          <a:prstGeom prst="rect">
            <a:avLst/>
          </a:prstGeom>
        </p:spPr>
        <p:txBody>
          <a:bodyPr wrap="square">
            <a:spAutoFit/>
          </a:bodyPr>
          <a:lstStyle/>
          <a:p>
            <a:pPr algn="just"/>
            <a:r>
              <a:rPr lang="en-US" sz="1400" dirty="0">
                <a:solidFill>
                  <a:schemeClr val="accent4">
                    <a:lumMod val="50000"/>
                  </a:schemeClr>
                </a:solidFill>
              </a:rPr>
              <a:t>Neofit® liner installed in PEX tubing with 3/8 inch holes in the PEX every 8-12 inches. The fittings used were compression style with the Neofit® liner having a flange at each end. This would represent an extreme leaking water service lining installation. The Neofit® lined pipe was pressurized to 150 psi and held for 48 hours with no leaks </a:t>
            </a:r>
          </a:p>
        </p:txBody>
      </p:sp>
      <p:sp>
        <p:nvSpPr>
          <p:cNvPr id="11" name="Rectangle 10"/>
          <p:cNvSpPr/>
          <p:nvPr/>
        </p:nvSpPr>
        <p:spPr>
          <a:xfrm>
            <a:off x="5464282" y="4448534"/>
            <a:ext cx="2880376" cy="1169551"/>
          </a:xfrm>
          <a:prstGeom prst="rect">
            <a:avLst/>
          </a:prstGeom>
        </p:spPr>
        <p:txBody>
          <a:bodyPr wrap="square">
            <a:spAutoFit/>
          </a:bodyPr>
          <a:lstStyle/>
          <a:p>
            <a:pPr algn="just"/>
            <a:r>
              <a:rPr lang="en-US" sz="1400" dirty="0">
                <a:solidFill>
                  <a:schemeClr val="accent4">
                    <a:lumMod val="50000"/>
                  </a:schemeClr>
                </a:solidFill>
              </a:rPr>
              <a:t>Stand-alone Neofit® liner burst test as per ASTM D1599 for pressure testing of structural piping. The stand-alone Neofit® liner burst @ 460 psi </a:t>
            </a:r>
          </a:p>
        </p:txBody>
      </p:sp>
    </p:spTree>
    <p:extLst>
      <p:ext uri="{BB962C8B-B14F-4D97-AF65-F5344CB8AC3E}">
        <p14:creationId xmlns:p14="http://schemas.microsoft.com/office/powerpoint/2010/main" val="1838348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5855" y="271090"/>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Neofit Extreme Testing	</a:t>
            </a:r>
            <a:endParaRPr lang="en-US" sz="1050" dirty="0">
              <a:solidFill>
                <a:schemeClr val="accent4">
                  <a:lumMod val="50000"/>
                </a:schemeClr>
              </a:solidFill>
            </a:endParaRPr>
          </a:p>
        </p:txBody>
      </p:sp>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16200000">
            <a:off x="6209873" y="880728"/>
            <a:ext cx="1818565" cy="3277978"/>
          </a:xfrm>
          <a:prstGeom prst="rect">
            <a:avLst/>
          </a:prstGeom>
          <a:ln>
            <a:solidFill>
              <a:schemeClr val="accent1"/>
            </a:solidFill>
          </a:ln>
        </p:spPr>
      </p:pic>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538005" y="1567250"/>
            <a:ext cx="1636816" cy="2937090"/>
          </a:xfrm>
          <a:prstGeom prst="rect">
            <a:avLst/>
          </a:prstGeom>
          <a:ln>
            <a:solidFill>
              <a:schemeClr val="accent1"/>
            </a:solidFill>
          </a:ln>
        </p:spPr>
      </p:pic>
      <p:sp>
        <p:nvSpPr>
          <p:cNvPr id="24" name="Content Placeholder 13"/>
          <p:cNvSpPr>
            <a:spLocks noGrp="1"/>
          </p:cNvSpPr>
          <p:nvPr>
            <p:ph sz="quarter" idx="4"/>
          </p:nvPr>
        </p:nvSpPr>
        <p:spPr>
          <a:xfrm>
            <a:off x="5423227" y="855865"/>
            <a:ext cx="3411728" cy="576075"/>
          </a:xfrm>
        </p:spPr>
        <p:txBody>
          <a:bodyPr>
            <a:noAutofit/>
          </a:bodyPr>
          <a:lstStyle/>
          <a:p>
            <a:pPr marL="46037" indent="0" algn="ctr">
              <a:lnSpc>
                <a:spcPct val="150000"/>
              </a:lnSpc>
              <a:buNone/>
            </a:pPr>
            <a:r>
              <a:rPr lang="en-US" sz="1200" b="1" dirty="0"/>
              <a:t>4) 105psi Burst Test, Expanded &amp; Stretched Stand Alone Neofit Liner Under Pressure</a:t>
            </a:r>
          </a:p>
        </p:txBody>
      </p:sp>
      <p:sp>
        <p:nvSpPr>
          <p:cNvPr id="31" name="Content Placeholder 13"/>
          <p:cNvSpPr>
            <a:spLocks noGrp="1"/>
          </p:cNvSpPr>
          <p:nvPr>
            <p:ph sz="quarter" idx="4"/>
          </p:nvPr>
        </p:nvSpPr>
        <p:spPr>
          <a:xfrm>
            <a:off x="385855" y="873187"/>
            <a:ext cx="3917310" cy="558753"/>
          </a:xfrm>
        </p:spPr>
        <p:txBody>
          <a:bodyPr>
            <a:noAutofit/>
          </a:bodyPr>
          <a:lstStyle/>
          <a:p>
            <a:pPr marL="46037" indent="0" algn="ctr">
              <a:lnSpc>
                <a:spcPct val="150000"/>
              </a:lnSpc>
              <a:buNone/>
            </a:pPr>
            <a:r>
              <a:rPr lang="en-US" sz="1200" b="1" dirty="0">
                <a:solidFill>
                  <a:schemeClr val="accent4">
                    <a:lumMod val="50000"/>
                  </a:schemeClr>
                </a:solidFill>
              </a:rPr>
              <a:t>3) Expanded Stand Alone Neofit Liner </a:t>
            </a:r>
            <a:r>
              <a:rPr lang="en-US" sz="1200" b="1" dirty="0" smtClean="0">
                <a:solidFill>
                  <a:schemeClr val="accent4">
                    <a:lumMod val="50000"/>
                  </a:schemeClr>
                </a:solidFill>
              </a:rPr>
              <a:t>Stretched</a:t>
            </a:r>
            <a:br>
              <a:rPr lang="en-US" sz="1200" b="1" dirty="0" smtClean="0">
                <a:solidFill>
                  <a:schemeClr val="accent4">
                    <a:lumMod val="50000"/>
                  </a:schemeClr>
                </a:solidFill>
              </a:rPr>
            </a:br>
            <a:r>
              <a:rPr lang="en-US" sz="1200" b="1" dirty="0" smtClean="0">
                <a:solidFill>
                  <a:schemeClr val="accent4">
                    <a:lumMod val="50000"/>
                  </a:schemeClr>
                </a:solidFill>
              </a:rPr>
              <a:t>Doubles </a:t>
            </a:r>
            <a:r>
              <a:rPr lang="en-US" sz="1200" b="1" dirty="0">
                <a:solidFill>
                  <a:schemeClr val="accent4">
                    <a:lumMod val="50000"/>
                  </a:schemeClr>
                </a:solidFill>
              </a:rPr>
              <a:t>Length</a:t>
            </a:r>
          </a:p>
        </p:txBody>
      </p:sp>
      <p:sp>
        <p:nvSpPr>
          <p:cNvPr id="7" name="Rectangle 6"/>
          <p:cNvSpPr/>
          <p:nvPr/>
        </p:nvSpPr>
        <p:spPr>
          <a:xfrm>
            <a:off x="602208" y="4717101"/>
            <a:ext cx="3508409" cy="1323439"/>
          </a:xfrm>
          <a:prstGeom prst="rect">
            <a:avLst/>
          </a:prstGeom>
        </p:spPr>
        <p:txBody>
          <a:bodyPr wrap="square">
            <a:spAutoFit/>
          </a:bodyPr>
          <a:lstStyle/>
          <a:p>
            <a:pPr algn="just"/>
            <a:r>
              <a:rPr lang="en-US" sz="1600" b="1" dirty="0">
                <a:solidFill>
                  <a:schemeClr val="accent4">
                    <a:lumMod val="50000"/>
                  </a:schemeClr>
                </a:solidFill>
              </a:rPr>
              <a:t>Tensile</a:t>
            </a:r>
            <a:r>
              <a:rPr lang="en-US" sz="1600" dirty="0">
                <a:solidFill>
                  <a:schemeClr val="accent4">
                    <a:lumMod val="50000"/>
                  </a:schemeClr>
                </a:solidFill>
              </a:rPr>
              <a:t> test of 10mm Neofit Liner expanded to 3/4" pipe size. Results show a 2" section was stretched to 4" without any tearing or damage to the </a:t>
            </a:r>
            <a:r>
              <a:rPr lang="en-US" sz="1600" dirty="0" smtClean="0">
                <a:solidFill>
                  <a:schemeClr val="accent4">
                    <a:lumMod val="50000"/>
                  </a:schemeClr>
                </a:solidFill>
              </a:rPr>
              <a:t>liner.</a:t>
            </a:r>
            <a:endParaRPr lang="en-US" sz="1600" dirty="0">
              <a:solidFill>
                <a:schemeClr val="accent4">
                  <a:lumMod val="50000"/>
                </a:schemeClr>
              </a:solidFill>
            </a:endParaRPr>
          </a:p>
        </p:txBody>
      </p:sp>
      <p:sp>
        <p:nvSpPr>
          <p:cNvPr id="8" name="Rectangle 7"/>
          <p:cNvSpPr/>
          <p:nvPr/>
        </p:nvSpPr>
        <p:spPr>
          <a:xfrm>
            <a:off x="5480166" y="3659430"/>
            <a:ext cx="3277979" cy="1323439"/>
          </a:xfrm>
          <a:prstGeom prst="rect">
            <a:avLst/>
          </a:prstGeom>
        </p:spPr>
        <p:txBody>
          <a:bodyPr wrap="square">
            <a:spAutoFit/>
          </a:bodyPr>
          <a:lstStyle/>
          <a:p>
            <a:pPr algn="just"/>
            <a:r>
              <a:rPr lang="en-US" sz="1600" b="1" dirty="0">
                <a:solidFill>
                  <a:schemeClr val="accent4">
                    <a:lumMod val="50000"/>
                  </a:schemeClr>
                </a:solidFill>
              </a:rPr>
              <a:t>Stretched and stressed</a:t>
            </a:r>
            <a:r>
              <a:rPr lang="en-US" sz="1600" dirty="0">
                <a:solidFill>
                  <a:schemeClr val="accent4">
                    <a:lumMod val="50000"/>
                  </a:schemeClr>
                </a:solidFill>
              </a:rPr>
              <a:t> 10mm Neofit Liner from previous tensile test was capable of holding up to 105 PSI before bursting, as per ASTM D1599.</a:t>
            </a:r>
          </a:p>
        </p:txBody>
      </p:sp>
      <p:sp>
        <p:nvSpPr>
          <p:cNvPr id="18" name="Rectangle 17"/>
          <p:cNvSpPr/>
          <p:nvPr/>
        </p:nvSpPr>
        <p:spPr>
          <a:xfrm>
            <a:off x="4879240" y="5748152"/>
            <a:ext cx="3982752" cy="523220"/>
          </a:xfrm>
          <a:prstGeom prst="rect">
            <a:avLst/>
          </a:prstGeom>
        </p:spPr>
        <p:txBody>
          <a:bodyPr wrap="square">
            <a:spAutoFit/>
          </a:bodyPr>
          <a:lstStyle/>
          <a:p>
            <a:pPr algn="just"/>
            <a:r>
              <a:rPr lang="en-US" sz="1400" i="1" dirty="0" smtClean="0">
                <a:solidFill>
                  <a:schemeClr val="accent4">
                    <a:lumMod val="50000"/>
                  </a:schemeClr>
                </a:solidFill>
              </a:rPr>
              <a:t>Full length testing videos can be found </a:t>
            </a:r>
            <a:r>
              <a:rPr lang="en-US" sz="1400" i="1" dirty="0">
                <a:solidFill>
                  <a:schemeClr val="accent4">
                    <a:lumMod val="50000"/>
                  </a:schemeClr>
                </a:solidFill>
              </a:rPr>
              <a:t>at https://flow-liner.com/neofittesting</a:t>
            </a:r>
          </a:p>
        </p:txBody>
      </p:sp>
    </p:spTree>
    <p:extLst>
      <p:ext uri="{BB962C8B-B14F-4D97-AF65-F5344CB8AC3E}">
        <p14:creationId xmlns:p14="http://schemas.microsoft.com/office/powerpoint/2010/main" val="3589766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5855" y="241385"/>
            <a:ext cx="7067578" cy="584775"/>
          </a:xfrm>
          <a:prstGeom prst="rect">
            <a:avLst/>
          </a:prstGeom>
          <a:noFill/>
        </p:spPr>
        <p:txBody>
          <a:bodyPr wrap="square" rtlCol="0">
            <a:spAutoFit/>
          </a:bodyPr>
          <a:lstStyle/>
          <a:p>
            <a:r>
              <a:rPr lang="en-US" sz="3200" b="1" dirty="0">
                <a:ln w="10541" cmpd="sng">
                  <a:solidFill>
                    <a:srgbClr val="629DD1">
                      <a:shade val="88000"/>
                      <a:satMod val="110000"/>
                    </a:srgbClr>
                  </a:solidFill>
                  <a:prstDash val="solid"/>
                </a:ln>
                <a:gradFill>
                  <a:gsLst>
                    <a:gs pos="0">
                      <a:srgbClr val="000000"/>
                    </a:gs>
                    <a:gs pos="39999">
                      <a:srgbClr val="0A128C"/>
                    </a:gs>
                    <a:gs pos="70000">
                      <a:srgbClr val="181CC7"/>
                    </a:gs>
                    <a:gs pos="88000">
                      <a:srgbClr val="7005D4"/>
                    </a:gs>
                    <a:gs pos="100000">
                      <a:srgbClr val="8C3D91"/>
                    </a:gs>
                  </a:gsLst>
                  <a:lin ang="5400000" scaled="0"/>
                </a:gradFill>
                <a:ea typeface="+mj-ea"/>
                <a:cs typeface="+mj-cs"/>
              </a:rPr>
              <a:t>What is Neofit?</a:t>
            </a:r>
            <a:endParaRPr lang="en-US" sz="1050" dirty="0">
              <a:solidFill>
                <a:schemeClr val="accent4">
                  <a:lumMod val="50000"/>
                </a:schemeClr>
              </a:solidFill>
            </a:endParaRPr>
          </a:p>
        </p:txBody>
      </p:sp>
      <p:sp>
        <p:nvSpPr>
          <p:cNvPr id="8" name="Content Placeholder 4"/>
          <p:cNvSpPr>
            <a:spLocks noGrp="1"/>
          </p:cNvSpPr>
          <p:nvPr>
            <p:ph sz="quarter" idx="13"/>
          </p:nvPr>
        </p:nvSpPr>
        <p:spPr>
          <a:xfrm>
            <a:off x="305734" y="533773"/>
            <a:ext cx="7837931" cy="2549582"/>
          </a:xfrm>
        </p:spPr>
        <p:txBody>
          <a:bodyPr>
            <a:normAutofit/>
          </a:bodyPr>
          <a:lstStyle/>
          <a:p>
            <a:pPr marL="45720" indent="0" algn="ctr">
              <a:buNone/>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PET</a:t>
            </a:r>
          </a:p>
          <a:p>
            <a:r>
              <a:rPr lang="en-US" sz="1500" b="1" dirty="0"/>
              <a:t>Chemistry</a:t>
            </a:r>
            <a:r>
              <a:rPr lang="en-US" sz="1500" dirty="0"/>
              <a:t> - Virgin PET Only- The Neofit Liner is made of PET (polyethylene terephthalate), the same material as the common water bottle, but </a:t>
            </a:r>
            <a:r>
              <a:rPr lang="en-US" sz="1500" dirty="0" smtClean="0"/>
              <a:t>manufactured much </a:t>
            </a:r>
            <a:r>
              <a:rPr lang="en-US" sz="1500" dirty="0"/>
              <a:t>stronger </a:t>
            </a:r>
            <a:r>
              <a:rPr lang="en-US" sz="1500" dirty="0" smtClean="0"/>
              <a:t>(</a:t>
            </a:r>
            <a:r>
              <a:rPr lang="en-US" sz="1500" dirty="0"/>
              <a:t>X4) and tested to a minimum 50+ year life expectancy. Neofit Liner </a:t>
            </a:r>
            <a:r>
              <a:rPr lang="en-US" sz="1500" dirty="0" smtClean="0"/>
              <a:t>only </a:t>
            </a:r>
            <a:r>
              <a:rPr lang="en-US" sz="1500" dirty="0"/>
              <a:t>uses </a:t>
            </a:r>
            <a:r>
              <a:rPr lang="en-US" sz="1500" b="1" i="1" dirty="0"/>
              <a:t>virgin PET, </a:t>
            </a:r>
            <a:r>
              <a:rPr lang="en-US" sz="1500" dirty="0"/>
              <a:t>as opposed to recycled PET, which is becoming more frequently </a:t>
            </a:r>
            <a:r>
              <a:rPr lang="en-US" sz="1500" dirty="0" smtClean="0"/>
              <a:t>used </a:t>
            </a:r>
            <a:r>
              <a:rPr lang="en-US" sz="1500" dirty="0"/>
              <a:t>in other markets due to the resilience of virgin PET that causes further issues in </a:t>
            </a:r>
            <a:r>
              <a:rPr lang="en-US" sz="1500" dirty="0" smtClean="0"/>
              <a:t>for </a:t>
            </a:r>
            <a:r>
              <a:rPr lang="en-US" sz="1500" dirty="0"/>
              <a:t>the environment, i.e. landfills</a:t>
            </a:r>
            <a:r>
              <a:rPr lang="en-US" sz="1500" b="1" i="1" dirty="0"/>
              <a:t>.</a:t>
            </a:r>
            <a:endParaRPr lang="en-US" sz="1500" dirty="0"/>
          </a:p>
          <a:p>
            <a:r>
              <a:rPr lang="en-US" sz="1500" b="1" i="1" dirty="0" smtClean="0"/>
              <a:t>Recycled</a:t>
            </a:r>
            <a:r>
              <a:rPr lang="en-US" sz="1500" b="1" dirty="0" smtClean="0"/>
              <a:t> </a:t>
            </a:r>
            <a:r>
              <a:rPr lang="en-US" sz="1500" b="1" dirty="0"/>
              <a:t>PET </a:t>
            </a:r>
            <a:r>
              <a:rPr lang="en-US" sz="1500" dirty="0"/>
              <a:t>has been used for soda and water bottles since the early 1980s </a:t>
            </a:r>
            <a:r>
              <a:rPr lang="en-US" sz="1500" dirty="0" smtClean="0"/>
              <a:t>with </a:t>
            </a:r>
            <a:r>
              <a:rPr lang="en-US" sz="1500" dirty="0"/>
              <a:t>no reports of any short term or long term health issues to humans</a:t>
            </a:r>
            <a:r>
              <a:rPr lang="en-US" sz="1500" dirty="0" smtClean="0"/>
              <a: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665" y="1071442"/>
            <a:ext cx="680989" cy="189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05733" y="3044950"/>
            <a:ext cx="8518921" cy="3347070"/>
          </a:xfrm>
          <a:prstGeom prst="rect">
            <a:avLst/>
          </a:prstGeom>
        </p:spPr>
        <p:txBody>
          <a:bodyPr wrap="square">
            <a:spAutoFit/>
          </a:bodyPr>
          <a:lstStyle/>
          <a:p>
            <a:pPr marL="228600" lvl="0" indent="-182880">
              <a:spcBef>
                <a:spcPct val="20000"/>
              </a:spcBef>
              <a:spcAft>
                <a:spcPts val="300"/>
              </a:spcAft>
              <a:buClr>
                <a:srgbClr val="9D90A0">
                  <a:lumMod val="75000"/>
                </a:srgbClr>
              </a:buClr>
              <a:buSzPct val="130000"/>
              <a:buFont typeface="Georgia" pitchFamily="18" charset="0"/>
              <a:buChar char="*"/>
            </a:pPr>
            <a:r>
              <a:rPr lang="en-US" sz="1500" b="1" dirty="0">
                <a:solidFill>
                  <a:prstClr val="black">
                    <a:lumMod val="75000"/>
                    <a:lumOff val="25000"/>
                  </a:prstClr>
                </a:solidFill>
              </a:rPr>
              <a:t>Long-term effectiveness of Neofit</a:t>
            </a:r>
          </a:p>
          <a:p>
            <a:pPr marL="548640" lvl="1" indent="-182880" algn="just">
              <a:spcBef>
                <a:spcPct val="20000"/>
              </a:spcBef>
              <a:spcAft>
                <a:spcPts val="300"/>
              </a:spcAft>
              <a:buClr>
                <a:srgbClr val="9D90A0">
                  <a:lumMod val="75000"/>
                </a:srgbClr>
              </a:buClr>
              <a:buSzPct val="130000"/>
              <a:buFont typeface="Georgia" pitchFamily="18" charset="0"/>
              <a:buChar char="*"/>
            </a:pPr>
            <a:r>
              <a:rPr lang="en-US" sz="1500" dirty="0">
                <a:solidFill>
                  <a:prstClr val="black">
                    <a:lumMod val="75000"/>
                    <a:lumOff val="25000"/>
                  </a:prstClr>
                </a:solidFill>
              </a:rPr>
              <a:t>Estimates compiled from the U.S. National Park Service, United States Composting Council and numerous other federal and state agencies, estimate plastic water bottles made of PET </a:t>
            </a:r>
            <a:r>
              <a:rPr lang="en-US" sz="1500" b="1" u="sng" dirty="0">
                <a:solidFill>
                  <a:prstClr val="black">
                    <a:lumMod val="75000"/>
                    <a:lumOff val="25000"/>
                  </a:prstClr>
                </a:solidFill>
              </a:rPr>
              <a:t>may last 500+ years in the landfills</a:t>
            </a:r>
            <a:r>
              <a:rPr lang="en-US" sz="1500" dirty="0">
                <a:solidFill>
                  <a:prstClr val="black">
                    <a:lumMod val="75000"/>
                    <a:lumOff val="25000"/>
                  </a:prstClr>
                </a:solidFill>
              </a:rPr>
              <a:t>. This is an example of the long-term life expectancy of the material. </a:t>
            </a:r>
            <a:endParaRPr lang="en-US" sz="1500" dirty="0" smtClean="0">
              <a:solidFill>
                <a:prstClr val="black">
                  <a:lumMod val="75000"/>
                  <a:lumOff val="25000"/>
                </a:prstClr>
              </a:solidFill>
            </a:endParaRPr>
          </a:p>
          <a:p>
            <a:pPr marL="548640" lvl="1" indent="-182880" algn="just">
              <a:spcBef>
                <a:spcPct val="20000"/>
              </a:spcBef>
              <a:spcAft>
                <a:spcPts val="300"/>
              </a:spcAft>
              <a:buClr>
                <a:srgbClr val="9D90A0">
                  <a:lumMod val="75000"/>
                </a:srgbClr>
              </a:buClr>
              <a:buSzPct val="130000"/>
              <a:buFont typeface="Georgia" pitchFamily="18" charset="0"/>
              <a:buChar char="*"/>
            </a:pPr>
            <a:r>
              <a:rPr lang="en-US" sz="1500" dirty="0" smtClean="0">
                <a:solidFill>
                  <a:prstClr val="black">
                    <a:lumMod val="75000"/>
                    <a:lumOff val="25000"/>
                  </a:prstClr>
                </a:solidFill>
              </a:rPr>
              <a:t>While </a:t>
            </a:r>
            <a:r>
              <a:rPr lang="en-US" sz="1500" dirty="0">
                <a:solidFill>
                  <a:prstClr val="black">
                    <a:lumMod val="75000"/>
                    <a:lumOff val="25000"/>
                  </a:prstClr>
                </a:solidFill>
              </a:rPr>
              <a:t>we fully expect Neofit PET liners to endure well beyond their minimum life expectancy of 50 years, it is important to note that PE, as our most commonly used potable water pipe material, has the </a:t>
            </a:r>
            <a:r>
              <a:rPr lang="en-US" sz="1500" b="1" dirty="0">
                <a:solidFill>
                  <a:prstClr val="black">
                    <a:lumMod val="75000"/>
                    <a:lumOff val="25000"/>
                  </a:prstClr>
                </a:solidFill>
              </a:rPr>
              <a:t>exact same design life under ISO calculation. </a:t>
            </a:r>
            <a:r>
              <a:rPr lang="en-US" sz="1500" dirty="0">
                <a:solidFill>
                  <a:prstClr val="black">
                    <a:lumMod val="75000"/>
                    <a:lumOff val="25000"/>
                  </a:prstClr>
                </a:solidFill>
              </a:rPr>
              <a:t>Even PVC has similar life expectancies and they are not questioned. Large pipe companies, such as Charlotte pipe, have similar warranties with similar life expectancies, as well. </a:t>
            </a:r>
          </a:p>
          <a:p>
            <a:pPr marL="228600" lvl="0" indent="-182880" algn="just">
              <a:spcBef>
                <a:spcPct val="20000"/>
              </a:spcBef>
              <a:spcAft>
                <a:spcPts val="300"/>
              </a:spcAft>
              <a:buClr>
                <a:srgbClr val="9D90A0">
                  <a:lumMod val="75000"/>
                </a:srgbClr>
              </a:buClr>
              <a:buSzPct val="130000"/>
              <a:buFont typeface="Georgia" pitchFamily="18" charset="0"/>
              <a:buChar char="*"/>
            </a:pPr>
            <a:r>
              <a:rPr lang="en-US" sz="1500" b="1" dirty="0">
                <a:solidFill>
                  <a:prstClr val="black">
                    <a:lumMod val="75000"/>
                    <a:lumOff val="25000"/>
                  </a:prstClr>
                </a:solidFill>
              </a:rPr>
              <a:t>Medical Implants </a:t>
            </a:r>
            <a:r>
              <a:rPr lang="en-US" sz="1500" dirty="0">
                <a:solidFill>
                  <a:prstClr val="black">
                    <a:lumMod val="75000"/>
                    <a:lumOff val="25000"/>
                  </a:prstClr>
                </a:solidFill>
              </a:rPr>
              <a:t>– PET has been used in medical devices since the 1960s due to it’s ability to remain sterile, flexibility, and ability to withstand the test of time. Zero evidence of harmful effects from virgin PET devices</a:t>
            </a:r>
            <a:endParaRPr lang="en-US" sz="1500" b="1" dirty="0">
              <a:solidFill>
                <a:prstClr val="black">
                  <a:lumMod val="75000"/>
                  <a:lumOff val="25000"/>
                </a:prstClr>
              </a:solidFill>
            </a:endParaRPr>
          </a:p>
        </p:txBody>
      </p:sp>
    </p:spTree>
    <p:extLst>
      <p:ext uri="{BB962C8B-B14F-4D97-AF65-F5344CB8AC3E}">
        <p14:creationId xmlns:p14="http://schemas.microsoft.com/office/powerpoint/2010/main" val="2374731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lipstream">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7598</TotalTime>
  <Words>3188</Words>
  <Application>Microsoft Office PowerPoint</Application>
  <PresentationFormat>On-screen Show (4:3)</PresentationFormat>
  <Paragraphs>371</Paragraphs>
  <Slides>41</Slides>
  <Notes>19</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Slipstream</vt:lpstr>
      <vt:lpstr>Neofit®+Plus  Potable Water Service Lining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Flow-Liner</dc:title>
  <dc:creator>Flow-Liner</dc:creator>
  <cp:lastModifiedBy>Flow-Liner - Julie</cp:lastModifiedBy>
  <cp:revision>441</cp:revision>
  <cp:lastPrinted>2019-03-11T19:19:33Z</cp:lastPrinted>
  <dcterms:created xsi:type="dcterms:W3CDTF">2016-10-24T15:30:31Z</dcterms:created>
  <dcterms:modified xsi:type="dcterms:W3CDTF">2019-06-04T16:32:01Z</dcterms:modified>
</cp:coreProperties>
</file>