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313" r:id="rId3"/>
    <p:sldId id="288" r:id="rId4"/>
    <p:sldId id="271" r:id="rId5"/>
    <p:sldId id="287" r:id="rId6"/>
    <p:sldId id="298" r:id="rId7"/>
    <p:sldId id="304" r:id="rId8"/>
    <p:sldId id="307" r:id="rId9"/>
    <p:sldId id="310" r:id="rId10"/>
    <p:sldId id="326" r:id="rId11"/>
    <p:sldId id="278" r:id="rId12"/>
    <p:sldId id="268" r:id="rId13"/>
    <p:sldId id="296" r:id="rId14"/>
    <p:sldId id="292" r:id="rId15"/>
    <p:sldId id="316" r:id="rId16"/>
    <p:sldId id="314" r:id="rId17"/>
    <p:sldId id="325" r:id="rId18"/>
    <p:sldId id="302" r:id="rId19"/>
    <p:sldId id="323" r:id="rId20"/>
    <p:sldId id="301" r:id="rId21"/>
    <p:sldId id="300" r:id="rId22"/>
    <p:sldId id="267" r:id="rId23"/>
    <p:sldId id="266" r:id="rId24"/>
    <p:sldId id="324" r:id="rId25"/>
    <p:sldId id="319" r:id="rId2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9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0" autoAdjust="0"/>
    <p:restoredTop sz="94681" autoAdjust="0"/>
  </p:normalViewPr>
  <p:slideViewPr>
    <p:cSldViewPr>
      <p:cViewPr>
        <p:scale>
          <a:sx n="78" d="100"/>
          <a:sy n="78" d="100"/>
        </p:scale>
        <p:origin x="-552" y="-1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dirty="0"/>
              <a:t>Estimated Savings</a:t>
            </a:r>
          </a:p>
        </c:rich>
      </c:tx>
      <c:overlay val="0"/>
    </c:title>
    <c:autoTitleDeleted val="0"/>
    <c:plotArea>
      <c:layout/>
      <c:lineChart>
        <c:grouping val="standard"/>
        <c:varyColors val="0"/>
        <c:ser>
          <c:idx val="0"/>
          <c:order val="0"/>
          <c:tx>
            <c:strRef>
              <c:f>Sheet1!$B$1</c:f>
              <c:strCache>
                <c:ptCount val="1"/>
                <c:pt idx="0">
                  <c:v>Series 1</c:v>
                </c:pt>
              </c:strCache>
            </c:strRef>
          </c:tx>
          <c:marker>
            <c:symbol val="none"/>
          </c:marker>
          <c:cat>
            <c:strRef>
              <c:f>Sheet1!$A$2:$A$8</c:f>
              <c:strCache>
                <c:ptCount val="7"/>
                <c:pt idx="0">
                  <c:v>&lt;2 ft </c:v>
                </c:pt>
                <c:pt idx="1">
                  <c:v>3-4 ft</c:v>
                </c:pt>
                <c:pt idx="2">
                  <c:v>5-6 ft</c:v>
                </c:pt>
                <c:pt idx="3">
                  <c:v>7 ft</c:v>
                </c:pt>
                <c:pt idx="4">
                  <c:v>8 ft</c:v>
                </c:pt>
                <c:pt idx="5">
                  <c:v>9 ft</c:v>
                </c:pt>
                <c:pt idx="6">
                  <c:v>10ft+</c:v>
                </c:pt>
              </c:strCache>
            </c:strRef>
          </c:cat>
          <c:val>
            <c:numRef>
              <c:f>Sheet1!$B$2:$B$8</c:f>
              <c:numCache>
                <c:formatCode>0%</c:formatCode>
                <c:ptCount val="7"/>
                <c:pt idx="0">
                  <c:v>0.35</c:v>
                </c:pt>
                <c:pt idx="1">
                  <c:v>0.4</c:v>
                </c:pt>
                <c:pt idx="2">
                  <c:v>0.45</c:v>
                </c:pt>
                <c:pt idx="3">
                  <c:v>0.5</c:v>
                </c:pt>
                <c:pt idx="4">
                  <c:v>0.55000000000000004</c:v>
                </c:pt>
                <c:pt idx="5">
                  <c:v>0.65</c:v>
                </c:pt>
                <c:pt idx="6">
                  <c:v>0.75</c:v>
                </c:pt>
              </c:numCache>
            </c:numRef>
          </c:val>
          <c:smooth val="0"/>
          <c:extLst xmlns:c16r2="http://schemas.microsoft.com/office/drawing/2015/06/chart">
            <c:ext xmlns:c16="http://schemas.microsoft.com/office/drawing/2014/chart" uri="{C3380CC4-5D6E-409C-BE32-E72D297353CC}">
              <c16:uniqueId val="{00000000-4F13-4B17-9571-51A0842385BC}"/>
            </c:ext>
          </c:extLst>
        </c:ser>
        <c:dLbls>
          <c:showLegendKey val="0"/>
          <c:showVal val="0"/>
          <c:showCatName val="0"/>
          <c:showSerName val="0"/>
          <c:showPercent val="0"/>
          <c:showBubbleSize val="0"/>
        </c:dLbls>
        <c:hiLowLines/>
        <c:marker val="1"/>
        <c:smooth val="0"/>
        <c:axId val="187809152"/>
        <c:axId val="289740288"/>
      </c:lineChart>
      <c:catAx>
        <c:axId val="187809152"/>
        <c:scaling>
          <c:orientation val="minMax"/>
        </c:scaling>
        <c:delete val="0"/>
        <c:axPos val="b"/>
        <c:title>
          <c:tx>
            <c:rich>
              <a:bodyPr/>
              <a:lstStyle/>
              <a:p>
                <a:pPr>
                  <a:defRPr/>
                </a:pPr>
                <a:r>
                  <a:rPr lang="en-US" dirty="0"/>
                  <a:t>Depth of </a:t>
                </a:r>
                <a:r>
                  <a:rPr lang="en-US" dirty="0" smtClean="0"/>
                  <a:t>Water</a:t>
                </a:r>
                <a:r>
                  <a:rPr lang="en-US" baseline="0" dirty="0" smtClean="0"/>
                  <a:t> Service Line</a:t>
                </a:r>
                <a:endParaRPr lang="en-US" dirty="0"/>
              </a:p>
            </c:rich>
          </c:tx>
          <c:overlay val="0"/>
        </c:title>
        <c:numFmt formatCode="General" sourceLinked="0"/>
        <c:majorTickMark val="none"/>
        <c:minorTickMark val="none"/>
        <c:tickLblPos val="nextTo"/>
        <c:crossAx val="289740288"/>
        <c:crosses val="autoZero"/>
        <c:auto val="1"/>
        <c:lblAlgn val="ctr"/>
        <c:lblOffset val="100"/>
        <c:noMultiLvlLbl val="0"/>
      </c:catAx>
      <c:valAx>
        <c:axId val="289740288"/>
        <c:scaling>
          <c:orientation val="minMax"/>
          <c:max val="0.75000000000000011"/>
          <c:min val="0.35000000000000003"/>
        </c:scaling>
        <c:delete val="0"/>
        <c:axPos val="l"/>
        <c:majorGridlines/>
        <c:title>
          <c:tx>
            <c:rich>
              <a:bodyPr/>
              <a:lstStyle/>
              <a:p>
                <a:pPr>
                  <a:defRPr/>
                </a:pPr>
                <a:r>
                  <a:rPr lang="en-US" dirty="0"/>
                  <a:t>% Saved</a:t>
                </a:r>
              </a:p>
            </c:rich>
          </c:tx>
          <c:overlay val="0"/>
        </c:title>
        <c:numFmt formatCode="0%" sourceLinked="1"/>
        <c:majorTickMark val="out"/>
        <c:minorTickMark val="none"/>
        <c:tickLblPos val="nextTo"/>
        <c:crossAx val="18780915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F63F5BB7-A4C2-40EC-A492-884941DC7CB9}" type="datetimeFigureOut">
              <a:rPr lang="en-US" smtClean="0"/>
              <a:t>5/8/2018</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B8EDDC8-6001-4D30-98ED-10171DA27CE8}" type="slidenum">
              <a:rPr lang="en-US" smtClean="0"/>
              <a:t>‹#›</a:t>
            </a:fld>
            <a:endParaRPr lang="en-US"/>
          </a:p>
        </p:txBody>
      </p:sp>
    </p:spTree>
    <p:extLst>
      <p:ext uri="{BB962C8B-B14F-4D97-AF65-F5344CB8AC3E}">
        <p14:creationId xmlns:p14="http://schemas.microsoft.com/office/powerpoint/2010/main" val="78908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4001511-83F5-411A-921C-19F8B24B9C72}" type="datetimeFigureOut">
              <a:rPr lang="en-US" smtClean="0"/>
              <a:t>5/8/2018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E466A4D0-896A-4A3E-931C-98F26E8EF42F}" type="slidenum">
              <a:rPr lang="en-US" smtClean="0"/>
              <a:t>‹#›</a:t>
            </a:fld>
            <a:endParaRPr lang="en-US" dirty="0"/>
          </a:p>
        </p:txBody>
      </p:sp>
    </p:spTree>
    <p:extLst>
      <p:ext uri="{BB962C8B-B14F-4D97-AF65-F5344CB8AC3E}">
        <p14:creationId xmlns:p14="http://schemas.microsoft.com/office/powerpoint/2010/main" val="131079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8</a:t>
            </a:fld>
            <a:endParaRPr lang="en-US" dirty="0"/>
          </a:p>
        </p:txBody>
      </p:sp>
    </p:spTree>
    <p:extLst>
      <p:ext uri="{BB962C8B-B14F-4D97-AF65-F5344CB8AC3E}">
        <p14:creationId xmlns:p14="http://schemas.microsoft.com/office/powerpoint/2010/main" val="381050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20</a:t>
            </a:fld>
            <a:endParaRPr lang="en-US" dirty="0"/>
          </a:p>
        </p:txBody>
      </p:sp>
    </p:spTree>
    <p:extLst>
      <p:ext uri="{BB962C8B-B14F-4D97-AF65-F5344CB8AC3E}">
        <p14:creationId xmlns:p14="http://schemas.microsoft.com/office/powerpoint/2010/main" val="186247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21</a:t>
            </a:fld>
            <a:endParaRPr lang="en-US" dirty="0"/>
          </a:p>
        </p:txBody>
      </p:sp>
    </p:spTree>
    <p:extLst>
      <p:ext uri="{BB962C8B-B14F-4D97-AF65-F5344CB8AC3E}">
        <p14:creationId xmlns:p14="http://schemas.microsoft.com/office/powerpoint/2010/main" val="186247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22</a:t>
            </a:fld>
            <a:endParaRPr lang="en-US" dirty="0"/>
          </a:p>
        </p:txBody>
      </p:sp>
    </p:spTree>
    <p:extLst>
      <p:ext uri="{BB962C8B-B14F-4D97-AF65-F5344CB8AC3E}">
        <p14:creationId xmlns:p14="http://schemas.microsoft.com/office/powerpoint/2010/main" val="186247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23</a:t>
            </a:fld>
            <a:endParaRPr lang="en-US" dirty="0"/>
          </a:p>
        </p:txBody>
      </p:sp>
    </p:spTree>
    <p:extLst>
      <p:ext uri="{BB962C8B-B14F-4D97-AF65-F5344CB8AC3E}">
        <p14:creationId xmlns:p14="http://schemas.microsoft.com/office/powerpoint/2010/main" val="18624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9</a:t>
            </a:fld>
            <a:endParaRPr lang="en-US" dirty="0"/>
          </a:p>
        </p:txBody>
      </p:sp>
    </p:spTree>
    <p:extLst>
      <p:ext uri="{BB962C8B-B14F-4D97-AF65-F5344CB8AC3E}">
        <p14:creationId xmlns:p14="http://schemas.microsoft.com/office/powerpoint/2010/main" val="381050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10</a:t>
            </a:fld>
            <a:endParaRPr lang="en-US" dirty="0"/>
          </a:p>
        </p:txBody>
      </p:sp>
    </p:spTree>
    <p:extLst>
      <p:ext uri="{BB962C8B-B14F-4D97-AF65-F5344CB8AC3E}">
        <p14:creationId xmlns:p14="http://schemas.microsoft.com/office/powerpoint/2010/main" val="381050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11</a:t>
            </a:fld>
            <a:endParaRPr lang="en-US" dirty="0"/>
          </a:p>
        </p:txBody>
      </p:sp>
    </p:spTree>
    <p:extLst>
      <p:ext uri="{BB962C8B-B14F-4D97-AF65-F5344CB8AC3E}">
        <p14:creationId xmlns:p14="http://schemas.microsoft.com/office/powerpoint/2010/main" val="381050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12</a:t>
            </a:fld>
            <a:endParaRPr lang="en-US" dirty="0"/>
          </a:p>
        </p:txBody>
      </p:sp>
    </p:spTree>
    <p:extLst>
      <p:ext uri="{BB962C8B-B14F-4D97-AF65-F5344CB8AC3E}">
        <p14:creationId xmlns:p14="http://schemas.microsoft.com/office/powerpoint/2010/main" val="18624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13</a:t>
            </a:fld>
            <a:endParaRPr lang="en-US" dirty="0"/>
          </a:p>
        </p:txBody>
      </p:sp>
    </p:spTree>
    <p:extLst>
      <p:ext uri="{BB962C8B-B14F-4D97-AF65-F5344CB8AC3E}">
        <p14:creationId xmlns:p14="http://schemas.microsoft.com/office/powerpoint/2010/main" val="18624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14</a:t>
            </a:fld>
            <a:endParaRPr lang="en-US" dirty="0"/>
          </a:p>
        </p:txBody>
      </p:sp>
    </p:spTree>
    <p:extLst>
      <p:ext uri="{BB962C8B-B14F-4D97-AF65-F5344CB8AC3E}">
        <p14:creationId xmlns:p14="http://schemas.microsoft.com/office/powerpoint/2010/main" val="95861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18</a:t>
            </a:fld>
            <a:endParaRPr lang="en-US" dirty="0"/>
          </a:p>
        </p:txBody>
      </p:sp>
    </p:spTree>
    <p:extLst>
      <p:ext uri="{BB962C8B-B14F-4D97-AF65-F5344CB8AC3E}">
        <p14:creationId xmlns:p14="http://schemas.microsoft.com/office/powerpoint/2010/main" val="186247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6A4D0-896A-4A3E-931C-98F26E8EF42F}" type="slidenum">
              <a:rPr lang="en-US" smtClean="0"/>
              <a:t>19</a:t>
            </a:fld>
            <a:endParaRPr lang="en-US" dirty="0"/>
          </a:p>
        </p:txBody>
      </p:sp>
    </p:spTree>
    <p:extLst>
      <p:ext uri="{BB962C8B-B14F-4D97-AF65-F5344CB8AC3E}">
        <p14:creationId xmlns:p14="http://schemas.microsoft.com/office/powerpoint/2010/main" val="18624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CF596D-2423-4BE5-AE84-7DF42FE05BBF}"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657600" y="6558730"/>
            <a:ext cx="1828800" cy="365125"/>
          </a:xfrm>
        </p:spPr>
        <p:txBody>
          <a:bodyPr/>
          <a:lstStyle/>
          <a:p>
            <a:fld id="{A09380D0-DBF4-445D-B933-FF0CF90DC860}"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CEE200-3988-433A-831B-7DC4AEE692D6}"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9380D0-DBF4-445D-B933-FF0CF90DC86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2C6B30-1E91-49A4-AC5F-DC75CA32AD3A}"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9380D0-DBF4-445D-B933-FF0CF90DC86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FEBE0B-C28A-486A-8255-2555AE06F679}"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657600" y="6520325"/>
            <a:ext cx="1828800" cy="365125"/>
          </a:xfrm>
        </p:spPr>
        <p:txBody>
          <a:bodyPr/>
          <a:lstStyle>
            <a:lvl1pPr>
              <a:defRPr>
                <a:solidFill>
                  <a:schemeClr val="bg2"/>
                </a:solidFill>
              </a:defRPr>
            </a:lvl1pPr>
          </a:lstStyle>
          <a:p>
            <a:fld id="{A09380D0-DBF4-445D-B933-FF0CF90DC860}"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B08EC8-0BCB-41EE-93E1-C97305AD6160}"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657600" y="6558730"/>
            <a:ext cx="1828800" cy="365125"/>
          </a:xfrm>
        </p:spPr>
        <p:txBody>
          <a:bodyPr/>
          <a:lstStyle/>
          <a:p>
            <a:fld id="{A09380D0-DBF4-445D-B933-FF0CF90DC86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C281D1-24A6-48BD-BCDB-B5E9D7E22390}" type="datetime1">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3657600" y="6558730"/>
            <a:ext cx="1828800" cy="365125"/>
          </a:xfrm>
        </p:spPr>
        <p:txBody>
          <a:bodyPr/>
          <a:lstStyle/>
          <a:p>
            <a:fld id="{A09380D0-DBF4-445D-B933-FF0CF90DC860}"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62FBE1-877B-462A-94EC-A537EEE09A73}" type="datetime1">
              <a:rPr lang="en-US" smtClean="0"/>
              <a:t>5/8/2018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3657600" y="6520325"/>
            <a:ext cx="1828800" cy="365125"/>
          </a:xfrm>
        </p:spPr>
        <p:txBody>
          <a:bodyPr/>
          <a:lstStyle/>
          <a:p>
            <a:fld id="{A09380D0-DBF4-445D-B933-FF0CF90DC860}"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F618F7-2E7B-4CAC-AE9C-B97F7A63B869}" type="datetime1">
              <a:rPr lang="en-US" smtClean="0"/>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9380D0-DBF4-445D-B933-FF0CF90DC86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37878-752E-47E4-98D0-39EE44AFED21}" type="datetime1">
              <a:rPr lang="en-US" smtClean="0"/>
              <a:t>5/8/2018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9380D0-DBF4-445D-B933-FF0CF90DC86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887582-DAB6-4A31-BE64-906A2862A78C}" type="datetime1">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9380D0-DBF4-445D-B933-FF0CF90DC86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8E60E9-D26D-4895-9DAD-6F64FF52858A}" type="datetime1">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9380D0-DBF4-445D-B933-FF0CF90DC860}"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colorTemperature colorTemp="10250"/>
                    </a14:imgEffect>
                    <a14:imgEffect>
                      <a14:saturation sat="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D3AD383-F3F1-4F83-BD9F-57A046637ACC}" type="datetime1">
              <a:rPr lang="en-US" smtClean="0"/>
              <a:t>5/8/2018</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657600" y="6558730"/>
            <a:ext cx="1828800" cy="365125"/>
          </a:xfrm>
          <a:prstGeom prst="rect">
            <a:avLst/>
          </a:prstGeom>
        </p:spPr>
        <p:txBody>
          <a:bodyPr vert="horz" lIns="91440" tIns="45720" rIns="91440" bIns="45720" rtlCol="0" anchor="ctr"/>
          <a:lstStyle>
            <a:lvl1pPr algn="ctr">
              <a:defRPr sz="1200" b="1">
                <a:solidFill>
                  <a:schemeClr val="bg2"/>
                </a:solidFill>
              </a:defRPr>
            </a:lvl1pPr>
          </a:lstStyle>
          <a:p>
            <a:fld id="{A09380D0-DBF4-445D-B933-FF0CF90DC8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advTm="28000"/>
    </mc:Choice>
    <mc:Fallback xmlns="">
      <p:transition advTm="28000"/>
    </mc:Fallback>
  </mc:AlternateConten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13.wdp"/><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39.jpeg"/><Relationship Id="rId3" Type="http://schemas.openxmlformats.org/officeDocument/2006/relationships/image" Target="../media/image32.jpeg"/><Relationship Id="rId7" Type="http://schemas.openxmlformats.org/officeDocument/2006/relationships/image" Target="../media/image36.jpeg"/><Relationship Id="rId12" Type="http://schemas.microsoft.com/office/2007/relationships/hdphoto" Target="../media/hdphoto16.wdp"/><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5.JPG"/><Relationship Id="rId11" Type="http://schemas.openxmlformats.org/officeDocument/2006/relationships/image" Target="../media/image38.jpeg"/><Relationship Id="rId5" Type="http://schemas.openxmlformats.org/officeDocument/2006/relationships/image" Target="../media/image34.jpg"/><Relationship Id="rId10" Type="http://schemas.microsoft.com/office/2007/relationships/hdphoto" Target="../media/hdphoto15.wdp"/><Relationship Id="rId4" Type="http://schemas.openxmlformats.org/officeDocument/2006/relationships/image" Target="../media/image33.jpg"/><Relationship Id="rId9" Type="http://schemas.openxmlformats.org/officeDocument/2006/relationships/image" Target="../media/image37.jpeg"/><Relationship Id="rId14" Type="http://schemas.microsoft.com/office/2007/relationships/hdphoto" Target="../media/hdphoto17.wdp"/></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image" Target="../media/image40.png"/><Relationship Id="rId7" Type="http://schemas.openxmlformats.org/officeDocument/2006/relationships/image" Target="../media/image42.png"/><Relationship Id="rId12" Type="http://schemas.microsoft.com/office/2007/relationships/hdphoto" Target="../media/hdphoto20.wdp"/><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19.wdp"/><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microsoft.com/office/2007/relationships/hdphoto" Target="../media/hdphoto18.wdp"/><Relationship Id="rId9" Type="http://schemas.openxmlformats.org/officeDocument/2006/relationships/image" Target="../media/image44.png"/><Relationship Id="rId14" Type="http://schemas.microsoft.com/office/2007/relationships/hdphoto" Target="../media/hdphoto21.wdp"/></Relationships>
</file>

<file path=ppt/slides/_rels/slide13.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40.png"/><Relationship Id="rId7" Type="http://schemas.openxmlformats.org/officeDocument/2006/relationships/image" Target="../media/image41.png"/><Relationship Id="rId12" Type="http://schemas.microsoft.com/office/2007/relationships/hdphoto" Target="../media/hdphoto21.wdp"/><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image" Target="../media/image42.png"/><Relationship Id="rId10" Type="http://schemas.microsoft.com/office/2007/relationships/hdphoto" Target="../media/hdphoto20.wdp"/><Relationship Id="rId4" Type="http://schemas.microsoft.com/office/2007/relationships/hdphoto" Target="../media/hdphoto18.wdp"/><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microsoft.com/office/2007/relationships/hdphoto" Target="../media/hdphoto23.wdp"/><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4.jpeg"/><Relationship Id="rId5" Type="http://schemas.openxmlformats.org/officeDocument/2006/relationships/image" Target="../media/image49.jpeg"/><Relationship Id="rId10" Type="http://schemas.openxmlformats.org/officeDocument/2006/relationships/image" Target="../media/image53.jpeg"/><Relationship Id="rId4" Type="http://schemas.microsoft.com/office/2007/relationships/hdphoto" Target="../media/hdphoto22.wdp"/><Relationship Id="rId9" Type="http://schemas.openxmlformats.org/officeDocument/2006/relationships/image" Target="../media/image52.jpe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13" Type="http://schemas.microsoft.com/office/2007/relationships/hdphoto" Target="../media/hdphoto29.wdp"/><Relationship Id="rId3" Type="http://schemas.microsoft.com/office/2007/relationships/hdphoto" Target="../media/hdphoto24.wdp"/><Relationship Id="rId7" Type="http://schemas.microsoft.com/office/2007/relationships/hdphoto" Target="../media/hdphoto26.wdp"/><Relationship Id="rId12"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7.png"/><Relationship Id="rId11" Type="http://schemas.microsoft.com/office/2007/relationships/hdphoto" Target="../media/hdphoto28.wdp"/><Relationship Id="rId5" Type="http://schemas.microsoft.com/office/2007/relationships/hdphoto" Target="../media/hdphoto25.wdp"/><Relationship Id="rId10" Type="http://schemas.openxmlformats.org/officeDocument/2006/relationships/image" Target="../media/image59.png"/><Relationship Id="rId4" Type="http://schemas.openxmlformats.org/officeDocument/2006/relationships/image" Target="../media/image56.png"/><Relationship Id="rId9" Type="http://schemas.microsoft.com/office/2007/relationships/hdphoto" Target="../media/hdphoto27.wdp"/></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69.jpeg"/><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1.jpg"/></Relationships>
</file>

<file path=ppt/slides/_rels/slide22.xml.rels><?xml version="1.0" encoding="UTF-8" standalone="yes"?>
<Relationships xmlns="http://schemas.openxmlformats.org/package/2006/relationships"><Relationship Id="rId8" Type="http://schemas.microsoft.com/office/2007/relationships/hdphoto" Target="../media/hdphoto31.wdp"/><Relationship Id="rId3" Type="http://schemas.openxmlformats.org/officeDocument/2006/relationships/image" Target="../media/image9.png"/><Relationship Id="rId7"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microsoft.com/office/2007/relationships/hdphoto" Target="../media/hdphoto30.wdp"/><Relationship Id="rId5" Type="http://schemas.openxmlformats.org/officeDocument/2006/relationships/image" Target="../media/image72.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74.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30.wdp"/><Relationship Id="rId5" Type="http://schemas.openxmlformats.org/officeDocument/2006/relationships/image" Target="../media/image72.png"/><Relationship Id="rId4" Type="http://schemas.microsoft.com/office/2007/relationships/hdphoto" Target="../media/hdphoto32.wdp"/></Relationships>
</file>

<file path=ppt/slides/_rels/slide24.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8.jpeg"/><Relationship Id="rId7" Type="http://schemas.openxmlformats.org/officeDocument/2006/relationships/image" Target="../media/image10.png"/><Relationship Id="rId12" Type="http://schemas.microsoft.com/office/2007/relationships/hdphoto" Target="../media/hdphoto7.wdp"/><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2.png"/><Relationship Id="rId5" Type="http://schemas.openxmlformats.org/officeDocument/2006/relationships/image" Target="../media/image9.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7.jpeg"/><Relationship Id="rId5" Type="http://schemas.microsoft.com/office/2007/relationships/hdphoto" Target="../media/hdphoto9.wdp"/><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12.wdp"/><Relationship Id="rId5" Type="http://schemas.openxmlformats.org/officeDocument/2006/relationships/image" Target="../media/image22.jpeg"/><Relationship Id="rId4" Type="http://schemas.microsoft.com/office/2007/relationships/hdphoto" Target="../media/hdphoto11.wdp"/></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Strokes intensity="3"/>
                    </a14:imgEffect>
                    <a14:imgEffect>
                      <a14:sharpenSoften amount="50000"/>
                    </a14:imgEffect>
                    <a14:imgEffect>
                      <a14:colorTemperature colorTemp="5050"/>
                    </a14:imgEffect>
                    <a14:imgEffect>
                      <a14:saturation sat="0"/>
                    </a14:imgEffect>
                    <a14:imgEffect>
                      <a14:brightnessContrast bright="-2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SERVER\OfficeFiles\1 Sales Dept\Flow-Liner Sales\Equipment Pictures 2014\Neofit\Pipe and Fittings\Neofit Lined Pip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450"/>
            <a:ext cx="9144000" cy="687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0279" y="241384"/>
            <a:ext cx="9571383" cy="4186146"/>
          </a:xfrm>
        </p:spPr>
        <p:txBody>
          <a:bodyPr/>
          <a:lstStyle/>
          <a:p>
            <a:pPr marL="182880" indent="0" algn="ctr">
              <a:buNone/>
            </a:pPr>
            <a:r>
              <a:rPr lang="en-US" sz="4400" dirty="0">
                <a:ln w="10541" cmpd="sng">
                  <a:solidFill>
                    <a:schemeClr val="accent1">
                      <a:shade val="88000"/>
                      <a:satMod val="110000"/>
                    </a:schemeClr>
                  </a:solidFill>
                  <a:prstDash val="solid"/>
                </a:ln>
                <a:solidFill>
                  <a:schemeClr val="bg1"/>
                </a:solidFill>
                <a:effectLst/>
              </a:rPr>
              <a:t/>
            </a:r>
            <a:br>
              <a:rPr lang="en-US" sz="4400" dirty="0">
                <a:ln w="10541" cmpd="sng">
                  <a:solidFill>
                    <a:schemeClr val="accent1">
                      <a:shade val="88000"/>
                      <a:satMod val="110000"/>
                    </a:schemeClr>
                  </a:solidFill>
                  <a:prstDash val="solid"/>
                </a:ln>
                <a:solidFill>
                  <a:schemeClr val="bg1"/>
                </a:solidFill>
                <a:effectLst/>
              </a:rPr>
            </a:br>
            <a:r>
              <a:rPr lang="en-US" sz="6600" dirty="0">
                <a:ln w="10541" cmpd="sng">
                  <a:solidFill>
                    <a:schemeClr val="accent1">
                      <a:shade val="88000"/>
                      <a:satMod val="110000"/>
                    </a:schemeClr>
                  </a:solidFill>
                  <a:prstDash val="solid"/>
                </a:ln>
                <a:solidFill>
                  <a:schemeClr val="bg1"/>
                </a:solidFill>
                <a:effectLst/>
              </a:rPr>
              <a:t>Neofit</a:t>
            </a:r>
            <a:r>
              <a:rPr lang="en-US" sz="6600" baseline="30000" dirty="0">
                <a:ln w="10541" cmpd="sng">
                  <a:solidFill>
                    <a:schemeClr val="accent1">
                      <a:shade val="88000"/>
                      <a:satMod val="110000"/>
                    </a:schemeClr>
                  </a:solidFill>
                  <a:prstDash val="solid"/>
                </a:ln>
                <a:solidFill>
                  <a:schemeClr val="bg1"/>
                </a:solidFill>
                <a:effectLst/>
              </a:rPr>
              <a:t>®</a:t>
            </a:r>
            <a:r>
              <a:rPr lang="en-US" sz="6600" dirty="0">
                <a:ln w="10541" cmpd="sng">
                  <a:solidFill>
                    <a:schemeClr val="accent1">
                      <a:shade val="88000"/>
                      <a:satMod val="110000"/>
                    </a:schemeClr>
                  </a:solidFill>
                  <a:prstDash val="solid"/>
                </a:ln>
                <a:solidFill>
                  <a:schemeClr val="bg1"/>
                </a:solidFill>
                <a:effectLst/>
              </a:rPr>
              <a:t>+Plus</a:t>
            </a:r>
            <a:br>
              <a:rPr lang="en-US" sz="6600" dirty="0">
                <a:ln w="10541" cmpd="sng">
                  <a:solidFill>
                    <a:schemeClr val="accent1">
                      <a:shade val="88000"/>
                      <a:satMod val="110000"/>
                    </a:schemeClr>
                  </a:solidFill>
                  <a:prstDash val="solid"/>
                </a:ln>
                <a:solidFill>
                  <a:schemeClr val="bg1"/>
                </a:solidFill>
                <a:effectLst/>
              </a:rPr>
            </a:br>
            <a:r>
              <a:rPr lang="en-US" sz="3600" dirty="0">
                <a:ln w="10541" cmpd="sng">
                  <a:solidFill>
                    <a:schemeClr val="accent1">
                      <a:shade val="88000"/>
                      <a:satMod val="110000"/>
                    </a:schemeClr>
                  </a:solidFill>
                  <a:prstDash val="solid"/>
                </a:ln>
                <a:solidFill>
                  <a:schemeClr val="bg1"/>
                </a:solidFill>
                <a:effectLst/>
              </a:rPr>
              <a:t>Potable Water Service Lining System</a:t>
            </a:r>
            <a:r>
              <a:rPr lang="en-US" sz="3200" dirty="0">
                <a:ln w="10541" cmpd="sng">
                  <a:solidFill>
                    <a:schemeClr val="accent1">
                      <a:shade val="88000"/>
                      <a:satMod val="110000"/>
                    </a:schemeClr>
                  </a:solidFill>
                  <a:prstDash val="solid"/>
                </a:ln>
                <a:solidFill>
                  <a:schemeClr val="bg1"/>
                </a:solidFill>
                <a:effectLst/>
              </a:rPr>
              <a:t/>
            </a:r>
            <a:br>
              <a:rPr lang="en-US" sz="3200" dirty="0">
                <a:ln w="10541" cmpd="sng">
                  <a:solidFill>
                    <a:schemeClr val="accent1">
                      <a:shade val="88000"/>
                      <a:satMod val="110000"/>
                    </a:schemeClr>
                  </a:solidFill>
                  <a:prstDash val="solid"/>
                </a:ln>
                <a:solidFill>
                  <a:schemeClr val="bg1"/>
                </a:solidFill>
                <a:effectLst/>
              </a:rPr>
            </a:br>
            <a:r>
              <a:rPr lang="en-US" sz="3200" dirty="0" smtClean="0">
                <a:ln w="10541" cmpd="sng">
                  <a:solidFill>
                    <a:schemeClr val="accent1">
                      <a:shade val="88000"/>
                      <a:satMod val="110000"/>
                    </a:schemeClr>
                  </a:solidFill>
                  <a:prstDash val="solid"/>
                </a:ln>
                <a:solidFill>
                  <a:schemeClr val="bg1"/>
                </a:solidFill>
                <a:effectLst/>
              </a:rPr>
              <a:t/>
            </a:r>
            <a:br>
              <a:rPr lang="en-US" sz="3200" dirty="0" smtClean="0">
                <a:ln w="10541" cmpd="sng">
                  <a:solidFill>
                    <a:schemeClr val="accent1">
                      <a:shade val="88000"/>
                      <a:satMod val="110000"/>
                    </a:schemeClr>
                  </a:solidFill>
                  <a:prstDash val="solid"/>
                </a:ln>
                <a:solidFill>
                  <a:schemeClr val="bg1"/>
                </a:solidFill>
                <a:effectLst/>
              </a:rPr>
            </a:br>
            <a:endParaRPr lang="en-US" sz="2400" dirty="0">
              <a:ln w="10541" cmpd="sng">
                <a:solidFill>
                  <a:schemeClr val="accent1">
                    <a:shade val="88000"/>
                    <a:satMod val="110000"/>
                  </a:schemeClr>
                </a:solidFill>
                <a:prstDash val="solid"/>
              </a:ln>
              <a:solidFill>
                <a:schemeClr val="bg1"/>
              </a:solidFill>
              <a:effectLst/>
            </a:endParaRPr>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600" b="98600" l="2000" r="98200">
                        <a14:foregroundMark x1="50000" y1="7000" x2="49600" y2="93600"/>
                        <a14:foregroundMark x1="50200" y1="94800" x2="85000" y2="71200"/>
                        <a14:foregroundMark x1="85000" y1="71200" x2="90000" y2="46200"/>
                        <a14:foregroundMark x1="90000" y1="45800" x2="52200" y2="5400"/>
                        <a14:foregroundMark x1="72000" y1="15600" x2="69400" y2="75400"/>
                        <a14:foregroundMark x1="49600" y1="8800" x2="22200" y2="14000"/>
                        <a14:foregroundMark x1="21800" y1="15200" x2="6600" y2="40600"/>
                        <a14:foregroundMark x1="7200" y1="42000" x2="9800" y2="65200"/>
                        <a14:foregroundMark x1="11800" y1="72000" x2="25200" y2="87800"/>
                        <a14:foregroundMark x1="26000" y1="88800" x2="47200" y2="93600"/>
                        <a14:foregroundMark x1="63400" y1="94400" x2="88800" y2="70800"/>
                        <a14:foregroundMark x1="91800" y1="42400" x2="81800" y2="21800"/>
                        <a14:foregroundMark x1="37600" y1="12600" x2="87000" y2="51400"/>
                        <a14:foregroundMark x1="30800" y1="24200" x2="79800" y2="63000"/>
                        <a14:foregroundMark x1="30400" y1="42400" x2="64800" y2="73200"/>
                        <a14:foregroundMark x1="23800" y1="31600" x2="30800" y2="62200"/>
                        <a14:foregroundMark x1="11000" y1="50600" x2="41400" y2="81800"/>
                        <a14:foregroundMark x1="36000" y1="64800" x2="80600" y2="69400"/>
                        <a14:foregroundMark x1="25600" y1="65200" x2="79400" y2="64800"/>
                        <a14:foregroundMark x1="31600" y1="36000" x2="31600" y2="45000"/>
                      </a14:backgroundRemoval>
                    </a14:imgEffect>
                  </a14:imgLayer>
                </a14:imgProps>
              </a:ext>
              <a:ext uri="{28A0092B-C50C-407E-A947-70E740481C1C}">
                <a14:useLocalDpi xmlns:a14="http://schemas.microsoft.com/office/drawing/2010/main" val="0"/>
              </a:ext>
            </a:extLst>
          </a:blip>
          <a:stretch>
            <a:fillRect/>
          </a:stretch>
        </p:blipFill>
        <p:spPr>
          <a:xfrm>
            <a:off x="6993320" y="4697870"/>
            <a:ext cx="2150680" cy="2150680"/>
          </a:xfrm>
          <a:prstGeom prst="rect">
            <a:avLst/>
          </a:prstGeom>
        </p:spPr>
      </p:pic>
    </p:spTree>
    <p:extLst>
      <p:ext uri="{BB962C8B-B14F-4D97-AF65-F5344CB8AC3E}">
        <p14:creationId xmlns:p14="http://schemas.microsoft.com/office/powerpoint/2010/main" val="23472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347450" y="855866"/>
            <a:ext cx="5722345" cy="1420984"/>
          </a:xfrm>
        </p:spPr>
        <p:txBody>
          <a:bodyPr>
            <a:normAutofit/>
          </a:bodyPr>
          <a:lstStyle/>
          <a:p>
            <a:pPr marL="228600" lvl="1"/>
            <a:r>
              <a:rPr lang="en-US" sz="1600" dirty="0" smtClean="0"/>
              <a:t>Recent Installations</a:t>
            </a:r>
          </a:p>
          <a:p>
            <a:pPr marL="228600" lvl="1"/>
            <a:r>
              <a:rPr lang="en-US" sz="1600" dirty="0" smtClean="0"/>
              <a:t>Approval in Wisconsin and Iowa for Live-Installations</a:t>
            </a:r>
          </a:p>
          <a:p>
            <a:pPr marL="502920" lvl="2"/>
            <a:r>
              <a:rPr lang="en-US" sz="1400" dirty="0" smtClean="0"/>
              <a:t>Wauwatosa, WI 1” Lead Water Line</a:t>
            </a:r>
          </a:p>
          <a:p>
            <a:pPr marL="502920" lvl="2"/>
            <a:endParaRPr lang="en-US" sz="1400" dirty="0"/>
          </a:p>
          <a:p>
            <a:pPr lvl="1"/>
            <a:endParaRPr lang="en-US" sz="1600" dirty="0"/>
          </a:p>
          <a:p>
            <a:pPr lvl="1"/>
            <a:endParaRPr lang="en-US" sz="1600" dirty="0"/>
          </a:p>
          <a:p>
            <a:pPr lvl="1"/>
            <a:endParaRPr lang="en-US" sz="1600" dirty="0"/>
          </a:p>
          <a:p>
            <a:pPr lvl="1"/>
            <a:endParaRPr lang="en-US" sz="1600" dirty="0"/>
          </a:p>
          <a:p>
            <a:pPr lvl="1"/>
            <a:endParaRPr lang="en-US" sz="1600" dirty="0"/>
          </a:p>
          <a:p>
            <a:pPr marL="365760" lvl="1" indent="0">
              <a:buNone/>
            </a:pPr>
            <a:endParaRPr lang="en-US" sz="1600" dirty="0"/>
          </a:p>
          <a:p>
            <a:pPr lvl="1"/>
            <a:endParaRPr lang="en-US" sz="1600" dirty="0"/>
          </a:p>
          <a:p>
            <a:pPr lvl="1"/>
            <a:endParaRPr lang="en-US" sz="1600" dirty="0"/>
          </a:p>
          <a:p>
            <a:pPr marL="365760" lvl="1" indent="0">
              <a:buNone/>
            </a:pPr>
            <a:endParaRPr lang="en-US" sz="1600" dirty="0"/>
          </a:p>
          <a:p>
            <a:pPr marL="365760" lvl="1" indent="0">
              <a:buNone/>
            </a:pPr>
            <a:endParaRPr lang="en-US" sz="1600" dirty="0"/>
          </a:p>
        </p:txBody>
      </p:sp>
      <p:sp>
        <p:nvSpPr>
          <p:cNvPr id="6" name="TextBox 5"/>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Case Studies – </a:t>
            </a:r>
            <a:r>
              <a:rPr lang="en-US"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North America </a:t>
            </a:r>
            <a:endPar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endParaRPr>
          </a:p>
        </p:txBody>
      </p:sp>
      <p:sp>
        <p:nvSpPr>
          <p:cNvPr id="11" name="Slide Number Placeholder 10"/>
          <p:cNvSpPr>
            <a:spLocks noGrp="1"/>
          </p:cNvSpPr>
          <p:nvPr>
            <p:ph type="sldNum" sz="quarter" idx="12"/>
          </p:nvPr>
        </p:nvSpPr>
        <p:spPr/>
        <p:txBody>
          <a:bodyPr/>
          <a:lstStyle/>
          <a:p>
            <a:fld id="{A09380D0-DBF4-445D-B933-FF0CF90DC860}" type="slidenum">
              <a:rPr lang="en-US" smtClean="0"/>
              <a:t>10</a:t>
            </a:fld>
            <a:endParaRPr lang="en-US"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16250" b="3968"/>
          <a:stretch/>
        </p:blipFill>
        <p:spPr>
          <a:xfrm>
            <a:off x="577881" y="1892800"/>
            <a:ext cx="3891706" cy="2328673"/>
          </a:xfrm>
          <a:prstGeom prst="rect">
            <a:avLst/>
          </a:prstGeom>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4293" b="12833"/>
          <a:stretch/>
        </p:blipFill>
        <p:spPr bwMode="auto">
          <a:xfrm>
            <a:off x="922601" y="4542745"/>
            <a:ext cx="3372931" cy="162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ontent Placeholder 4"/>
          <p:cNvSpPr>
            <a:spLocks noGrp="1"/>
          </p:cNvSpPr>
          <p:nvPr>
            <p:ph sz="quarter" idx="4"/>
          </p:nvPr>
        </p:nvSpPr>
        <p:spPr>
          <a:xfrm>
            <a:off x="5032860" y="2718797"/>
            <a:ext cx="3937570" cy="384051"/>
          </a:xfrm>
        </p:spPr>
        <p:txBody>
          <a:bodyPr>
            <a:normAutofit/>
          </a:bodyPr>
          <a:lstStyle/>
          <a:p>
            <a:pPr marL="502920" lvl="2"/>
            <a:r>
              <a:rPr lang="en-US" sz="1400" dirty="0"/>
              <a:t>Van Meter, Iowa 1” copper water line</a:t>
            </a:r>
          </a:p>
          <a:p>
            <a:pPr marL="502920" lvl="2"/>
            <a:endParaRPr lang="en-US" sz="1400" dirty="0"/>
          </a:p>
          <a:p>
            <a:pPr lvl="1"/>
            <a:endParaRPr lang="en-US" sz="1600" dirty="0"/>
          </a:p>
          <a:p>
            <a:pPr lvl="1"/>
            <a:endParaRPr lang="en-US" sz="1600" dirty="0"/>
          </a:p>
          <a:p>
            <a:pPr lvl="1"/>
            <a:endParaRPr lang="en-US" sz="1600" dirty="0"/>
          </a:p>
          <a:p>
            <a:pPr lvl="1"/>
            <a:endParaRPr lang="en-US" sz="1600" dirty="0"/>
          </a:p>
          <a:p>
            <a:pPr lvl="1"/>
            <a:endParaRPr lang="en-US" sz="1600" dirty="0"/>
          </a:p>
          <a:p>
            <a:pPr marL="365760" lvl="1" indent="0">
              <a:buNone/>
            </a:pPr>
            <a:endParaRPr lang="en-US" sz="1600" dirty="0"/>
          </a:p>
          <a:p>
            <a:pPr lvl="1"/>
            <a:endParaRPr lang="en-US" sz="1600" dirty="0"/>
          </a:p>
          <a:p>
            <a:pPr lvl="1"/>
            <a:endParaRPr lang="en-US" sz="1600" dirty="0"/>
          </a:p>
          <a:p>
            <a:pPr marL="365760" lvl="1" indent="0">
              <a:buNone/>
            </a:pPr>
            <a:endParaRPr lang="en-US" sz="1600" dirty="0"/>
          </a:p>
          <a:p>
            <a:pPr marL="365760" lvl="1" indent="0">
              <a:buNone/>
            </a:pPr>
            <a:endParaRPr lang="en-US" sz="1600" dirty="0"/>
          </a:p>
        </p:txBody>
      </p:sp>
      <p:pic>
        <p:nvPicPr>
          <p:cNvPr id="15" name="Picture 1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t="8346" b="15265"/>
          <a:stretch/>
        </p:blipFill>
        <p:spPr>
          <a:xfrm>
            <a:off x="5224885" y="3083355"/>
            <a:ext cx="3681551" cy="2109216"/>
          </a:xfrm>
          <a:prstGeom prst="rect">
            <a:avLst/>
          </a:prstGeom>
        </p:spPr>
      </p:pic>
    </p:spTree>
    <p:extLst>
      <p:ext uri="{BB962C8B-B14F-4D97-AF65-F5344CB8AC3E}">
        <p14:creationId xmlns:p14="http://schemas.microsoft.com/office/powerpoint/2010/main" val="2528087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Fittings</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endParaRPr lang="en-US" dirty="0">
              <a:solidFill>
                <a:schemeClr val="accent4">
                  <a:lumMod val="50000"/>
                </a:schemeClr>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2723" t="23448" r="4410" b="24828"/>
          <a:stretch/>
        </p:blipFill>
        <p:spPr>
          <a:xfrm>
            <a:off x="956823" y="4816766"/>
            <a:ext cx="1768337" cy="1446822"/>
          </a:xfrm>
          <a:prstGeom prst="rect">
            <a:avLst/>
          </a:prstGeom>
          <a:ln>
            <a:solidFill>
              <a:schemeClr val="bg2">
                <a:lumMod val="50000"/>
              </a:schemeClr>
            </a:solidFill>
          </a:ln>
        </p:spPr>
      </p:pic>
      <p:grpSp>
        <p:nvGrpSpPr>
          <p:cNvPr id="5" name="Group 4"/>
          <p:cNvGrpSpPr/>
          <p:nvPr/>
        </p:nvGrpSpPr>
        <p:grpSpPr>
          <a:xfrm>
            <a:off x="6530655" y="757601"/>
            <a:ext cx="2035465" cy="3209070"/>
            <a:chOff x="3084394" y="461204"/>
            <a:chExt cx="2294111" cy="3490827"/>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3013" t="22140" r="21009" b="45409"/>
            <a:stretch/>
          </p:blipFill>
          <p:spPr>
            <a:xfrm>
              <a:off x="3084394" y="461204"/>
              <a:ext cx="2294111" cy="1506234"/>
            </a:xfrm>
            <a:prstGeom prst="rect">
              <a:avLst/>
            </a:prstGeom>
            <a:ln>
              <a:solidFill>
                <a:schemeClr val="accent1"/>
              </a:solidFill>
            </a:ln>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3679" t="34098" r="20344" b="23145"/>
            <a:stretch/>
          </p:blipFill>
          <p:spPr>
            <a:xfrm>
              <a:off x="3084394" y="1967438"/>
              <a:ext cx="2294111" cy="1984593"/>
            </a:xfrm>
            <a:prstGeom prst="rect">
              <a:avLst/>
            </a:prstGeom>
            <a:ln>
              <a:solidFill>
                <a:schemeClr val="accent1"/>
              </a:solidFill>
            </a:ln>
          </p:spPr>
        </p:pic>
      </p:grpSp>
      <p:sp>
        <p:nvSpPr>
          <p:cNvPr id="7" name="Slide Number Placeholder 6"/>
          <p:cNvSpPr>
            <a:spLocks noGrp="1"/>
          </p:cNvSpPr>
          <p:nvPr>
            <p:ph type="sldNum" sz="quarter" idx="12"/>
          </p:nvPr>
        </p:nvSpPr>
        <p:spPr/>
        <p:txBody>
          <a:bodyPr/>
          <a:lstStyle/>
          <a:p>
            <a:fld id="{A09380D0-DBF4-445D-B933-FF0CF90DC860}" type="slidenum">
              <a:rPr lang="en-US" smtClean="0"/>
              <a:t>11</a:t>
            </a:fld>
            <a:endParaRPr lang="en-US" dirty="0"/>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2587" t="19944" r="26119" b="23131"/>
          <a:stretch/>
        </p:blipFill>
        <p:spPr>
          <a:xfrm>
            <a:off x="3764840" y="3709831"/>
            <a:ext cx="1959310" cy="2426208"/>
          </a:xfrm>
          <a:prstGeom prst="rect">
            <a:avLst/>
          </a:prstGeom>
          <a:ln>
            <a:solidFill>
              <a:schemeClr val="bg2">
                <a:lumMod val="50000"/>
              </a:schemeClr>
            </a:solidFill>
          </a:ln>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621111" y="1239689"/>
            <a:ext cx="2218254" cy="1756835"/>
          </a:xfrm>
          <a:prstGeom prst="rect">
            <a:avLst/>
          </a:prstGeom>
          <a:ln>
            <a:solidFill>
              <a:schemeClr val="bg2">
                <a:lumMod val="50000"/>
              </a:schemeClr>
            </a:solidFill>
          </a:ln>
        </p:spPr>
      </p:pic>
      <p:pic>
        <p:nvPicPr>
          <p:cNvPr id="11" name="Picture 10"/>
          <p:cNvPicPr>
            <a:picLocks noChangeAspect="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l="8243" r="6605" b="15683"/>
          <a:stretch/>
        </p:blipFill>
        <p:spPr>
          <a:xfrm>
            <a:off x="6271241" y="4383653"/>
            <a:ext cx="2554292" cy="1893332"/>
          </a:xfrm>
          <a:prstGeom prst="rect">
            <a:avLst/>
          </a:prstGeom>
          <a:ln>
            <a:solidFill>
              <a:schemeClr val="bg2">
                <a:lumMod val="50000"/>
              </a:schemeClr>
            </a:solidFill>
          </a:ln>
        </p:spPr>
      </p:pic>
      <p:pic>
        <p:nvPicPr>
          <p:cNvPr id="2" name="Picture 1"/>
          <p:cNvPicPr>
            <a:picLocks noChangeAspect="1"/>
          </p:cNvPicPr>
          <p:nvPr/>
        </p:nvPicPr>
        <p:blipFill rotWithShape="1">
          <a:blip r:embed="rId11">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l="12500" t="2993" b="14850"/>
          <a:stretch/>
        </p:blipFill>
        <p:spPr>
          <a:xfrm>
            <a:off x="545592" y="1015809"/>
            <a:ext cx="2587752" cy="1822294"/>
          </a:xfrm>
          <a:prstGeom prst="rect">
            <a:avLst/>
          </a:prstGeom>
          <a:ln>
            <a:solidFill>
              <a:schemeClr val="accent1"/>
            </a:solidFill>
          </a:ln>
        </p:spPr>
      </p:pic>
      <p:pic>
        <p:nvPicPr>
          <p:cNvPr id="10" name="Picture 9"/>
          <p:cNvPicPr>
            <a:picLocks noChangeAspect="1"/>
          </p:cNvPicPr>
          <p:nvPr/>
        </p:nvPicPr>
        <p:blipFill rotWithShape="1">
          <a:blip r:embed="rId13">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l="20366" t="16537" r="12069" b="22698"/>
          <a:stretch/>
        </p:blipFill>
        <p:spPr>
          <a:xfrm>
            <a:off x="548640" y="2838103"/>
            <a:ext cx="2584704" cy="1743456"/>
          </a:xfrm>
          <a:prstGeom prst="rect">
            <a:avLst/>
          </a:prstGeom>
          <a:ln>
            <a:solidFill>
              <a:schemeClr val="accent1"/>
            </a:solidFill>
          </a:ln>
        </p:spPr>
      </p:pic>
    </p:spTree>
    <p:extLst>
      <p:ext uri="{BB962C8B-B14F-4D97-AF65-F5344CB8AC3E}">
        <p14:creationId xmlns:p14="http://schemas.microsoft.com/office/powerpoint/2010/main" val="1521234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Flow-Liner\AppData\Local\Microsoft\Windows\INetCache\IE\QLD9XDQU\house-clipart[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317" b="91667" l="3740" r="75610">
                        <a14:foregroundMark x1="35610" y1="21341" x2="35610" y2="21341"/>
                        <a14:foregroundMark x1="33659" y1="22967" x2="33659" y2="22967"/>
                        <a14:foregroundMark x1="33984" y1="24797" x2="33984" y2="24797"/>
                        <a14:foregroundMark x1="37886" y1="22764" x2="37886" y2="22764"/>
                        <a14:foregroundMark x1="42114" y1="19512" x2="42114" y2="19512"/>
                        <a14:foregroundMark x1="44390" y1="16057" x2="44390" y2="16057"/>
                        <a14:foregroundMark x1="47154" y1="13008" x2="47154" y2="13008"/>
                        <a14:foregroundMark x1="47154" y1="10366" x2="47154" y2="10366"/>
                        <a14:foregroundMark x1="43089" y1="14431" x2="43089" y2="14431"/>
                        <a14:foregroundMark x1="39512" y1="17683" x2="39512" y2="17683"/>
                        <a14:foregroundMark x1="34634" y1="21951" x2="34634" y2="21951"/>
                        <a14:foregroundMark x1="36911" y1="44715" x2="36911" y2="44715"/>
                        <a14:foregroundMark x1="37724" y1="45325" x2="37724" y2="45325"/>
                        <a14:foregroundMark x1="35122" y1="45528" x2="35122" y2="45528"/>
                        <a14:foregroundMark x1="37398" y1="52846" x2="12683" y2="52236"/>
                        <a14:foregroundMark x1="38211" y1="52846" x2="38211" y2="51626"/>
                        <a14:foregroundMark x1="25041" y1="61585" x2="27967" y2="73171"/>
                        <a14:foregroundMark x1="32846" y1="62805" x2="38537" y2="76016"/>
                        <a14:foregroundMark x1="35772" y1="61382" x2="26504" y2="58130"/>
                        <a14:foregroundMark x1="41463" y1="16463" x2="31382" y2="24593"/>
                        <a14:foregroundMark x1="43577" y1="17683" x2="30894" y2="28252"/>
                        <a14:foregroundMark x1="38537" y1="39634" x2="38537" y2="59146"/>
                        <a14:foregroundMark x1="39024" y1="23984" x2="38537" y2="45325"/>
                      </a14:backgroundRemoval>
                    </a14:imgEffect>
                  </a14:imgLayer>
                </a14:imgProps>
              </a:ext>
              <a:ext uri="{28A0092B-C50C-407E-A947-70E740481C1C}">
                <a14:useLocalDpi xmlns:a14="http://schemas.microsoft.com/office/drawing/2010/main" val="0"/>
              </a:ext>
            </a:extLst>
          </a:blip>
          <a:srcRect t="17781" r="61155"/>
          <a:stretch/>
        </p:blipFill>
        <p:spPr bwMode="auto">
          <a:xfrm>
            <a:off x="6868557" y="2237250"/>
            <a:ext cx="2275444" cy="35722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361450"/>
            <a:ext cx="9157138" cy="1524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2910568" y="5361450"/>
            <a:ext cx="627003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5361450"/>
            <a:ext cx="22479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Can 17"/>
          <p:cNvSpPr/>
          <p:nvPr/>
        </p:nvSpPr>
        <p:spPr>
          <a:xfrm rot="5400000">
            <a:off x="1106681" y="4586812"/>
            <a:ext cx="133725" cy="2347092"/>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U-Turn Arrow 74"/>
          <p:cNvSpPr/>
          <p:nvPr/>
        </p:nvSpPr>
        <p:spPr>
          <a:xfrm rot="16200000">
            <a:off x="2792951" y="4573001"/>
            <a:ext cx="814896" cy="1524001"/>
          </a:xfrm>
          <a:prstGeom prst="uturnArrow">
            <a:avLst>
              <a:gd name="adj1" fmla="val 21401"/>
              <a:gd name="adj2" fmla="val 3741"/>
              <a:gd name="adj3" fmla="val 20135"/>
              <a:gd name="adj4" fmla="val 43750"/>
              <a:gd name="adj5" fmla="val 100000"/>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6" name="Straight Connector 25"/>
          <p:cNvCxnSpPr/>
          <p:nvPr/>
        </p:nvCxnSpPr>
        <p:spPr>
          <a:xfrm>
            <a:off x="4724400" y="4940566"/>
            <a:ext cx="1256614"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4" name="Picture 33"/>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734670" y="4418518"/>
            <a:ext cx="1065930" cy="1095332"/>
          </a:xfrm>
          <a:prstGeom prst="rect">
            <a:avLst/>
          </a:prstGeom>
        </p:spPr>
      </p:pic>
      <p:grpSp>
        <p:nvGrpSpPr>
          <p:cNvPr id="1037" name="Group 1036"/>
          <p:cNvGrpSpPr/>
          <p:nvPr/>
        </p:nvGrpSpPr>
        <p:grpSpPr>
          <a:xfrm>
            <a:off x="4267635" y="6047250"/>
            <a:ext cx="2818965" cy="276999"/>
            <a:chOff x="4267635" y="5271939"/>
            <a:chExt cx="2818965" cy="276999"/>
          </a:xfrm>
        </p:grpSpPr>
        <p:sp>
          <p:nvSpPr>
            <p:cNvPr id="76" name="TextBox 75"/>
            <p:cNvSpPr txBox="1"/>
            <p:nvPr/>
          </p:nvSpPr>
          <p:spPr>
            <a:xfrm>
              <a:off x="4267635" y="5271939"/>
              <a:ext cx="2818965" cy="276999"/>
            </a:xfrm>
            <a:prstGeom prst="rect">
              <a:avLst/>
            </a:prstGeom>
            <a:noFill/>
          </p:spPr>
          <p:txBody>
            <a:bodyPr wrap="square" rtlCol="0">
              <a:spAutoFit/>
            </a:bodyPr>
            <a:lstStyle/>
            <a:p>
              <a:pPr algn="ctr"/>
              <a:r>
                <a:rPr lang="en-US" sz="1200" dirty="0">
                  <a:solidFill>
                    <a:schemeClr val="bg1"/>
                  </a:solidFill>
                </a:rPr>
                <a:t>Up to 300ft/91 meters</a:t>
              </a:r>
            </a:p>
          </p:txBody>
        </p:sp>
        <p:cxnSp>
          <p:nvCxnSpPr>
            <p:cNvPr id="86" name="Straight Arrow Connector 85"/>
            <p:cNvCxnSpPr/>
            <p:nvPr/>
          </p:nvCxnSpPr>
          <p:spPr>
            <a:xfrm>
              <a:off x="6553200" y="5404763"/>
              <a:ext cx="3429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4400550" y="5404763"/>
              <a:ext cx="3429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6792893" y="4132351"/>
            <a:ext cx="1052515" cy="378134"/>
          </a:xfrm>
          <a:prstGeom prst="rect">
            <a:avLst/>
          </a:prstGeom>
          <a:noFill/>
        </p:spPr>
        <p:txBody>
          <a:bodyPr wrap="square" lIns="0" tIns="0" rIns="0" bIns="0" rtlCol="0" anchor="ctr">
            <a:noAutofit/>
          </a:bodyPr>
          <a:lstStyle/>
          <a:p>
            <a:pPr lvl="0" algn="ctr"/>
            <a:r>
              <a:rPr lang="en-US" sz="1200" dirty="0">
                <a:solidFill>
                  <a:schemeClr val="accent4">
                    <a:lumMod val="50000"/>
                  </a:schemeClr>
                </a:solidFill>
              </a:rPr>
              <a:t>Auxiliary Heating Unit</a:t>
            </a:r>
          </a:p>
        </p:txBody>
      </p:sp>
      <p:sp>
        <p:nvSpPr>
          <p:cNvPr id="21" name="Bent Arrow 20"/>
          <p:cNvSpPr/>
          <p:nvPr/>
        </p:nvSpPr>
        <p:spPr>
          <a:xfrm rot="5400000">
            <a:off x="7457980" y="4337231"/>
            <a:ext cx="309937" cy="1433700"/>
          </a:xfrm>
          <a:prstGeom prst="bentArrow">
            <a:avLst>
              <a:gd name="adj1" fmla="val 25000"/>
              <a:gd name="adj2" fmla="val 18919"/>
              <a:gd name="adj3" fmla="val 34103"/>
              <a:gd name="adj4" fmla="val 43750"/>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2" name="TextBox 1031"/>
          <p:cNvSpPr txBox="1"/>
          <p:nvPr/>
        </p:nvSpPr>
        <p:spPr>
          <a:xfrm>
            <a:off x="241210" y="1047890"/>
            <a:ext cx="7441595" cy="17666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lnSpc>
                <a:spcPct val="150000"/>
              </a:lnSpc>
            </a:pPr>
            <a:r>
              <a:rPr lang="en-US" sz="1400" dirty="0">
                <a:solidFill>
                  <a:schemeClr val="accent4">
                    <a:lumMod val="50000"/>
                  </a:schemeClr>
                </a:solidFill>
                <a:latin typeface="+mj-lt"/>
              </a:rPr>
              <a:t>The Neofit</a:t>
            </a:r>
            <a:r>
              <a:rPr lang="en-US" sz="1400" dirty="0">
                <a:solidFill>
                  <a:schemeClr val="accent4">
                    <a:lumMod val="50000"/>
                  </a:schemeClr>
                </a:solidFill>
                <a:latin typeface="+mj-lt"/>
                <a:cs typeface="Times New Roman"/>
              </a:rPr>
              <a:t>®+ Plus System Is particularly suitable where alternative solutions prove to be disruptive, such as alongside other infrastructure, under road crossings, in congested ground with other utilities, and in customer properties under drives and gardens. It is also especially beneficial for lining old deteriorating pipes and lines with leaching contaminants, such as lead &amp; copper pipe, as it acts as a barrier.</a:t>
            </a:r>
            <a:endParaRPr lang="en-US" sz="1400" dirty="0">
              <a:solidFill>
                <a:schemeClr val="accent4">
                  <a:lumMod val="50000"/>
                </a:schemeClr>
              </a:solidFill>
              <a:latin typeface="+mj-lt"/>
            </a:endParaRPr>
          </a:p>
        </p:txBody>
      </p:sp>
      <p:sp>
        <p:nvSpPr>
          <p:cNvPr id="105" name="TextBox 104"/>
          <p:cNvSpPr txBox="1"/>
          <p:nvPr/>
        </p:nvSpPr>
        <p:spPr>
          <a:xfrm>
            <a:off x="45365" y="5846689"/>
            <a:ext cx="1935836" cy="276999"/>
          </a:xfrm>
          <a:prstGeom prst="rect">
            <a:avLst/>
          </a:prstGeom>
          <a:noFill/>
        </p:spPr>
        <p:txBody>
          <a:bodyPr wrap="square" rtlCol="0">
            <a:spAutoFit/>
          </a:bodyPr>
          <a:lstStyle/>
          <a:p>
            <a:pPr algn="ctr"/>
            <a:r>
              <a:rPr lang="en-US" sz="1200" dirty="0">
                <a:solidFill>
                  <a:schemeClr val="bg1"/>
                </a:solidFill>
              </a:rPr>
              <a:t>Municipal Water Supply</a:t>
            </a:r>
          </a:p>
        </p:txBody>
      </p:sp>
      <p:sp>
        <p:nvSpPr>
          <p:cNvPr id="1034" name="Bent Arrow 1033"/>
          <p:cNvSpPr/>
          <p:nvPr/>
        </p:nvSpPr>
        <p:spPr>
          <a:xfrm rot="16200000" flipV="1">
            <a:off x="5252595" y="2732247"/>
            <a:ext cx="600403" cy="5554005"/>
          </a:xfrm>
          <a:prstGeom prst="bentArrow">
            <a:avLst>
              <a:gd name="adj1" fmla="val 25483"/>
              <a:gd name="adj2" fmla="val 10125"/>
              <a:gd name="adj3" fmla="val 0"/>
              <a:gd name="adj4" fmla="val 4562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0" name="Bent Arrow 109"/>
          <p:cNvSpPr/>
          <p:nvPr/>
        </p:nvSpPr>
        <p:spPr>
          <a:xfrm rot="16200000" flipV="1">
            <a:off x="5278476" y="2760430"/>
            <a:ext cx="548640" cy="5486400"/>
          </a:xfrm>
          <a:prstGeom prst="bentArrow">
            <a:avLst>
              <a:gd name="adj1" fmla="val 14745"/>
              <a:gd name="adj2" fmla="val 3550"/>
              <a:gd name="adj3" fmla="val 0"/>
              <a:gd name="adj4" fmla="val 45624"/>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1" name="TextBox 110"/>
          <p:cNvSpPr txBox="1"/>
          <p:nvPr/>
        </p:nvSpPr>
        <p:spPr>
          <a:xfrm>
            <a:off x="1730030" y="6138984"/>
            <a:ext cx="1628241" cy="461665"/>
          </a:xfrm>
          <a:prstGeom prst="rect">
            <a:avLst/>
          </a:prstGeom>
          <a:noFill/>
        </p:spPr>
        <p:txBody>
          <a:bodyPr wrap="square" rtlCol="0">
            <a:spAutoFit/>
          </a:bodyPr>
          <a:lstStyle/>
          <a:p>
            <a:pPr algn="ctr"/>
            <a:r>
              <a:rPr lang="en-US" sz="1200" dirty="0">
                <a:solidFill>
                  <a:schemeClr val="bg1"/>
                </a:solidFill>
              </a:rPr>
              <a:t>Curb Stop Box/ Access Point</a:t>
            </a:r>
          </a:p>
        </p:txBody>
      </p:sp>
      <p:sp>
        <p:nvSpPr>
          <p:cNvPr id="113" name="TextBox 112"/>
          <p:cNvSpPr txBox="1"/>
          <p:nvPr/>
        </p:nvSpPr>
        <p:spPr>
          <a:xfrm>
            <a:off x="4583668" y="5809453"/>
            <a:ext cx="2186899" cy="276999"/>
          </a:xfrm>
          <a:prstGeom prst="rect">
            <a:avLst/>
          </a:prstGeom>
          <a:noFill/>
        </p:spPr>
        <p:txBody>
          <a:bodyPr wrap="square" rtlCol="0">
            <a:spAutoFit/>
          </a:bodyPr>
          <a:lstStyle/>
          <a:p>
            <a:pPr algn="ctr"/>
            <a:r>
              <a:rPr lang="en-US" sz="1200" dirty="0">
                <a:solidFill>
                  <a:schemeClr val="bg1"/>
                </a:solidFill>
              </a:rPr>
              <a:t>House/Building Service Line</a:t>
            </a:r>
          </a:p>
        </p:txBody>
      </p:sp>
      <p:sp>
        <p:nvSpPr>
          <p:cNvPr id="114" name="TextBox 113"/>
          <p:cNvSpPr txBox="1"/>
          <p:nvPr/>
        </p:nvSpPr>
        <p:spPr>
          <a:xfrm>
            <a:off x="8148449" y="5809453"/>
            <a:ext cx="1086991" cy="461665"/>
          </a:xfrm>
          <a:prstGeom prst="rect">
            <a:avLst/>
          </a:prstGeom>
          <a:noFill/>
        </p:spPr>
        <p:txBody>
          <a:bodyPr wrap="square" rtlCol="0">
            <a:spAutoFit/>
          </a:bodyPr>
          <a:lstStyle/>
          <a:p>
            <a:pPr algn="ctr"/>
            <a:r>
              <a:rPr lang="en-US" sz="1200" dirty="0">
                <a:solidFill>
                  <a:schemeClr val="bg1"/>
                </a:solidFill>
              </a:rPr>
              <a:t>Meter</a:t>
            </a:r>
            <a:br>
              <a:rPr lang="en-US" sz="1200" dirty="0">
                <a:solidFill>
                  <a:schemeClr val="bg1"/>
                </a:solidFill>
              </a:rPr>
            </a:br>
            <a:r>
              <a:rPr lang="en-US" sz="1200" dirty="0">
                <a:solidFill>
                  <a:schemeClr val="bg1"/>
                </a:solidFill>
              </a:rPr>
              <a:t>in Building</a:t>
            </a:r>
          </a:p>
        </p:txBody>
      </p:sp>
      <p:cxnSp>
        <p:nvCxnSpPr>
          <p:cNvPr id="1039" name="Straight Arrow Connector 1038"/>
          <p:cNvCxnSpPr/>
          <p:nvPr/>
        </p:nvCxnSpPr>
        <p:spPr>
          <a:xfrm flipH="1" flipV="1">
            <a:off x="8400117" y="5418728"/>
            <a:ext cx="235219" cy="40849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2294033" y="4132351"/>
            <a:ext cx="1482944" cy="461665"/>
          </a:xfrm>
          <a:prstGeom prst="rect">
            <a:avLst/>
          </a:prstGeom>
          <a:noFill/>
        </p:spPr>
        <p:txBody>
          <a:bodyPr wrap="square" rtlCol="0">
            <a:spAutoFit/>
          </a:bodyPr>
          <a:lstStyle/>
          <a:p>
            <a:pPr algn="ctr"/>
            <a:r>
              <a:rPr lang="en-US" sz="1200" dirty="0">
                <a:solidFill>
                  <a:schemeClr val="accent4">
                    <a:lumMod val="50000"/>
                  </a:schemeClr>
                </a:solidFill>
              </a:rPr>
              <a:t>Neofit</a:t>
            </a:r>
            <a:r>
              <a:rPr lang="en-US" sz="1200" dirty="0">
                <a:solidFill>
                  <a:schemeClr val="accent4">
                    <a:lumMod val="50000"/>
                  </a:schemeClr>
                </a:solidFill>
                <a:cs typeface="Times New Roman"/>
              </a:rPr>
              <a:t>®</a:t>
            </a:r>
            <a:r>
              <a:rPr lang="en-US" sz="1200" dirty="0">
                <a:solidFill>
                  <a:schemeClr val="accent4">
                    <a:lumMod val="50000"/>
                  </a:schemeClr>
                </a:solidFill>
              </a:rPr>
              <a:t> </a:t>
            </a:r>
            <a:br>
              <a:rPr lang="en-US" sz="1200" dirty="0">
                <a:solidFill>
                  <a:schemeClr val="accent4">
                    <a:lumMod val="50000"/>
                  </a:schemeClr>
                </a:solidFill>
              </a:rPr>
            </a:br>
            <a:r>
              <a:rPr lang="en-US" sz="1200" dirty="0">
                <a:solidFill>
                  <a:schemeClr val="accent4">
                    <a:lumMod val="50000"/>
                  </a:schemeClr>
                </a:solidFill>
              </a:rPr>
              <a:t>Control Unit</a:t>
            </a:r>
          </a:p>
        </p:txBody>
      </p:sp>
      <p:grpSp>
        <p:nvGrpSpPr>
          <p:cNvPr id="96" name="Group 95"/>
          <p:cNvGrpSpPr/>
          <p:nvPr/>
        </p:nvGrpSpPr>
        <p:grpSpPr>
          <a:xfrm>
            <a:off x="4759459" y="4132351"/>
            <a:ext cx="1186495" cy="710259"/>
            <a:chOff x="4759459" y="3571501"/>
            <a:chExt cx="1186495" cy="710259"/>
          </a:xfrm>
        </p:grpSpPr>
        <p:sp>
          <p:nvSpPr>
            <p:cNvPr id="123" name="TextBox 122"/>
            <p:cNvSpPr txBox="1"/>
            <p:nvPr/>
          </p:nvSpPr>
          <p:spPr>
            <a:xfrm>
              <a:off x="4759459" y="3571501"/>
              <a:ext cx="1186495" cy="461665"/>
            </a:xfrm>
            <a:prstGeom prst="rect">
              <a:avLst/>
            </a:prstGeom>
            <a:noFill/>
          </p:spPr>
          <p:txBody>
            <a:bodyPr wrap="square" rtlCol="0">
              <a:spAutoFit/>
            </a:bodyPr>
            <a:lstStyle/>
            <a:p>
              <a:pPr algn="ctr"/>
              <a:r>
                <a:rPr lang="en-US" sz="1200" dirty="0">
                  <a:solidFill>
                    <a:schemeClr val="accent4">
                      <a:lumMod val="50000"/>
                    </a:schemeClr>
                  </a:solidFill>
                </a:rPr>
                <a:t>Circulating Hoses</a:t>
              </a:r>
            </a:p>
          </p:txBody>
        </p:sp>
        <p:cxnSp>
          <p:nvCxnSpPr>
            <p:cNvPr id="1047" name="Straight Arrow Connector 1046"/>
            <p:cNvCxnSpPr>
              <a:stCxn id="123" idx="2"/>
            </p:cNvCxnSpPr>
            <p:nvPr/>
          </p:nvCxnSpPr>
          <p:spPr>
            <a:xfrm flipH="1">
              <a:off x="5352706" y="4033166"/>
              <a:ext cx="1" cy="24859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28" name="Straight Arrow Connector 127"/>
          <p:cNvCxnSpPr/>
          <p:nvPr/>
        </p:nvCxnSpPr>
        <p:spPr>
          <a:xfrm>
            <a:off x="3352800" y="4523250"/>
            <a:ext cx="296623" cy="24859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6934200" y="4523250"/>
            <a:ext cx="190500" cy="24324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3358271" y="5777950"/>
            <a:ext cx="2010197" cy="808424"/>
            <a:chOff x="3358271" y="5217100"/>
            <a:chExt cx="2010197" cy="808424"/>
          </a:xfrm>
        </p:grpSpPr>
        <p:cxnSp>
          <p:nvCxnSpPr>
            <p:cNvPr id="137" name="Straight Arrow Connector 136"/>
            <p:cNvCxnSpPr/>
            <p:nvPr/>
          </p:nvCxnSpPr>
          <p:spPr>
            <a:xfrm flipH="1" flipV="1">
              <a:off x="3358271" y="5217100"/>
              <a:ext cx="222546" cy="57016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3432632" y="5748525"/>
              <a:ext cx="1935836" cy="276999"/>
            </a:xfrm>
            <a:prstGeom prst="rect">
              <a:avLst/>
            </a:prstGeom>
            <a:noFill/>
          </p:spPr>
          <p:txBody>
            <a:bodyPr wrap="square" rtlCol="0">
              <a:spAutoFit/>
            </a:bodyPr>
            <a:lstStyle/>
            <a:p>
              <a:pPr algn="ctr"/>
              <a:r>
                <a:rPr lang="en-US" sz="1200" dirty="0">
                  <a:solidFill>
                    <a:schemeClr val="bg1"/>
                  </a:solidFill>
                </a:rPr>
                <a:t>Installed Neofit</a:t>
              </a:r>
              <a:r>
                <a:rPr lang="en-US" sz="1200" dirty="0">
                  <a:solidFill>
                    <a:schemeClr val="bg1"/>
                  </a:solidFill>
                  <a:cs typeface="Times New Roman"/>
                </a:rPr>
                <a:t>®</a:t>
              </a:r>
              <a:r>
                <a:rPr lang="en-US" sz="1200" dirty="0">
                  <a:solidFill>
                    <a:schemeClr val="bg1"/>
                  </a:solidFill>
                </a:rPr>
                <a:t> Liner</a:t>
              </a:r>
            </a:p>
          </p:txBody>
        </p:sp>
      </p:gr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7754" y="4593254"/>
            <a:ext cx="1321292" cy="854474"/>
          </a:xfrm>
          <a:prstGeom prst="rect">
            <a:avLst/>
          </a:prstGeom>
        </p:spPr>
      </p:pic>
      <p:sp>
        <p:nvSpPr>
          <p:cNvPr id="42" name="TextBox 41"/>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Basic Installation</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endParaRPr lang="en-US" sz="1050" dirty="0">
              <a:solidFill>
                <a:schemeClr val="accent4">
                  <a:lumMod val="50000"/>
                </a:schemeClr>
              </a:solidFill>
            </a:endParaRPr>
          </a:p>
        </p:txBody>
      </p:sp>
      <p:sp>
        <p:nvSpPr>
          <p:cNvPr id="5" name="Rectangle 4"/>
          <p:cNvSpPr/>
          <p:nvPr/>
        </p:nvSpPr>
        <p:spPr>
          <a:xfrm>
            <a:off x="0" y="5279770"/>
            <a:ext cx="1013284" cy="13895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82977" y="5142610"/>
            <a:ext cx="230307" cy="2743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Users\Flow-Liner\AppData\Local\Microsoft\Windows\INetCache\IE\6BXXDFL1\Car_with_Driver-Silhouette.svg[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905"/>
          <a:stretch/>
        </p:blipFill>
        <p:spPr bwMode="auto">
          <a:xfrm>
            <a:off x="1805" y="4538459"/>
            <a:ext cx="741393" cy="796176"/>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1614815" y="5279770"/>
            <a:ext cx="529512" cy="14791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descr="C:\Users\Flow-Liner\AppData\Local\Microsoft\Windows\INetCache\IE\D13KUOF3\Mahohani04L[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529" y="3315783"/>
            <a:ext cx="1387336" cy="2031663"/>
          </a:xfrm>
          <a:prstGeom prst="rect">
            <a:avLst/>
          </a:prstGeom>
          <a:noFill/>
          <a:extLst>
            <a:ext uri="{909E8E84-426E-40DD-AFC4-6F175D3DCCD1}">
              <a14:hiddenFill xmlns:a14="http://schemas.microsoft.com/office/drawing/2010/main">
                <a:solidFill>
                  <a:srgbClr val="FFFFFF"/>
                </a:solidFill>
              </a14:hiddenFill>
            </a:ext>
          </a:extLst>
        </p:spPr>
      </p:pic>
      <p:sp>
        <p:nvSpPr>
          <p:cNvPr id="8" name="Cube 7"/>
          <p:cNvSpPr/>
          <p:nvPr/>
        </p:nvSpPr>
        <p:spPr>
          <a:xfrm>
            <a:off x="2234786" y="5253354"/>
            <a:ext cx="685799" cy="810976"/>
          </a:xfrm>
          <a:prstGeom prst="cube">
            <a:avLst>
              <a:gd name="adj" fmla="val 16396"/>
            </a:avLst>
          </a:prstGeom>
          <a:solidFill>
            <a:schemeClr val="accent6">
              <a:lumMod val="20000"/>
              <a:lumOff val="8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1" name="Picture 7" descr="C:\Users\Flow-Liner\AppData\Local\Microsoft\Windows\INetCache\IE\QLD9XDQU\Human_outline.svg[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30030" y="4549534"/>
            <a:ext cx="362828" cy="80419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A09380D0-DBF4-445D-B933-FF0CF90DC860}" type="slidenum">
              <a:rPr lang="en-US" smtClean="0"/>
              <a:t>12</a:t>
            </a:fld>
            <a:endParaRPr lang="en-US" dirty="0"/>
          </a:p>
        </p:txBody>
      </p:sp>
      <p:sp>
        <p:nvSpPr>
          <p:cNvPr id="45" name="Rectangle 44"/>
          <p:cNvSpPr/>
          <p:nvPr/>
        </p:nvSpPr>
        <p:spPr>
          <a:xfrm>
            <a:off x="3962400" y="4681737"/>
            <a:ext cx="640080" cy="4754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6" name="Picture 45"/>
          <p:cNvPicPr>
            <a:picLocks noChangeAspect="1"/>
          </p:cNvPicPr>
          <p:nvPr/>
        </p:nvPicPr>
        <p:blipFill>
          <a:blip r:embed="rId11" cstate="print">
            <a:extLst>
              <a:ext uri="{BEBA8EAE-BF5A-486C-A8C5-ECC9F3942E4B}">
                <a14:imgProps xmlns:a14="http://schemas.microsoft.com/office/drawing/2010/main">
                  <a14:imgLayer r:embed="rId12">
                    <a14:imgEffect>
                      <a14:backgroundRemoval t="1600" b="98600" l="2000" r="98200">
                        <a14:foregroundMark x1="50000" y1="7000" x2="49600" y2="93600"/>
                        <a14:foregroundMark x1="50200" y1="94800" x2="85000" y2="71200"/>
                        <a14:foregroundMark x1="85000" y1="71200" x2="90000" y2="46200"/>
                        <a14:foregroundMark x1="90000" y1="45800" x2="52200" y2="5400"/>
                        <a14:foregroundMark x1="72000" y1="15600" x2="69400" y2="75400"/>
                        <a14:foregroundMark x1="49600" y1="8800" x2="22200" y2="14000"/>
                        <a14:foregroundMark x1="21800" y1="15200" x2="6600" y2="40600"/>
                        <a14:foregroundMark x1="7200" y1="42000" x2="9800" y2="65200"/>
                        <a14:foregroundMark x1="11800" y1="72000" x2="25200" y2="87800"/>
                        <a14:foregroundMark x1="26000" y1="88800" x2="47200" y2="93600"/>
                        <a14:foregroundMark x1="63400" y1="94400" x2="88800" y2="70800"/>
                        <a14:foregroundMark x1="91800" y1="42400" x2="81800" y2="21800"/>
                        <a14:foregroundMark x1="37600" y1="12600" x2="87000" y2="51400"/>
                        <a14:foregroundMark x1="30800" y1="24200" x2="79800" y2="63000"/>
                        <a14:foregroundMark x1="30400" y1="42400" x2="64800" y2="73200"/>
                        <a14:foregroundMark x1="23800" y1="31600" x2="30800" y2="62200"/>
                        <a14:foregroundMark x1="11000" y1="50600" x2="41400" y2="81800"/>
                        <a14:foregroundMark x1="36000" y1="64800" x2="80600" y2="69400"/>
                        <a14:foregroundMark x1="25600" y1="65200" x2="79400" y2="64800"/>
                        <a14:foregroundMark x1="31600" y1="36000" x2="31600" y2="45000"/>
                      </a14:backgroundRemoval>
                    </a14:imgEffect>
                  </a14:imgLayer>
                </a14:imgProps>
              </a:ext>
              <a:ext uri="{28A0092B-C50C-407E-A947-70E740481C1C}">
                <a14:useLocalDpi xmlns:a14="http://schemas.microsoft.com/office/drawing/2010/main" val="0"/>
              </a:ext>
            </a:extLst>
          </a:blip>
          <a:stretch>
            <a:fillRect/>
          </a:stretch>
        </p:blipFill>
        <p:spPr>
          <a:xfrm>
            <a:off x="4033216" y="4696365"/>
            <a:ext cx="468837" cy="468837"/>
          </a:xfrm>
          <a:prstGeom prst="rect">
            <a:avLst/>
          </a:prstGeom>
        </p:spPr>
      </p:pic>
      <p:pic>
        <p:nvPicPr>
          <p:cNvPr id="47" name="Picture 46"/>
          <p:cNvPicPr>
            <a:picLocks noChangeAspect="1"/>
          </p:cNvPicPr>
          <p:nvPr/>
        </p:nvPicPr>
        <p:blipFill>
          <a:blip r:embed="rId13" cstate="print">
            <a:extLst>
              <a:ext uri="{BEBA8EAE-BF5A-486C-A8C5-ECC9F3942E4B}">
                <a14:imgProps xmlns:a14="http://schemas.microsoft.com/office/drawing/2010/main">
                  <a14:imgLayer r:embed="rId14">
                    <a14:imgEffect>
                      <a14:backgroundRemoval t="1600" b="98600" l="2000" r="98200">
                        <a14:foregroundMark x1="50000" y1="7000" x2="49600" y2="93600"/>
                        <a14:foregroundMark x1="50200" y1="94800" x2="85000" y2="71200"/>
                        <a14:foregroundMark x1="85000" y1="71200" x2="90000" y2="46200"/>
                        <a14:foregroundMark x1="90000" y1="45800" x2="52200" y2="5400"/>
                        <a14:foregroundMark x1="72000" y1="15600" x2="69400" y2="75400"/>
                        <a14:foregroundMark x1="49600" y1="8800" x2="22200" y2="14000"/>
                        <a14:foregroundMark x1="21800" y1="15200" x2="6600" y2="40600"/>
                        <a14:foregroundMark x1="7200" y1="42000" x2="9800" y2="65200"/>
                        <a14:foregroundMark x1="11800" y1="72000" x2="25200" y2="87800"/>
                        <a14:foregroundMark x1="26000" y1="88800" x2="47200" y2="93600"/>
                        <a14:foregroundMark x1="63400" y1="94400" x2="88800" y2="70800"/>
                        <a14:foregroundMark x1="91800" y1="42400" x2="81800" y2="21800"/>
                        <a14:foregroundMark x1="37600" y1="12600" x2="87000" y2="51400"/>
                        <a14:foregroundMark x1="30800" y1="24200" x2="79800" y2="63000"/>
                        <a14:foregroundMark x1="30400" y1="42400" x2="64800" y2="73200"/>
                        <a14:foregroundMark x1="23800" y1="31600" x2="30800" y2="62200"/>
                        <a14:foregroundMark x1="11000" y1="50600" x2="41400" y2="81800"/>
                        <a14:foregroundMark x1="36000" y1="64800" x2="80600" y2="69400"/>
                        <a14:foregroundMark x1="25600" y1="65200" x2="79400" y2="64800"/>
                        <a14:foregroundMark x1="31600" y1="36000" x2="31600" y2="45000"/>
                      </a14:backgroundRemoval>
                    </a14:imgEffect>
                  </a14:imgLayer>
                </a14:imgProps>
              </a:ext>
              <a:ext uri="{28A0092B-C50C-407E-A947-70E740481C1C}">
                <a14:useLocalDpi xmlns:a14="http://schemas.microsoft.com/office/drawing/2010/main" val="0"/>
              </a:ext>
            </a:extLst>
          </a:blip>
          <a:stretch>
            <a:fillRect/>
          </a:stretch>
        </p:blipFill>
        <p:spPr>
          <a:xfrm>
            <a:off x="6185010" y="4811580"/>
            <a:ext cx="234419" cy="234419"/>
          </a:xfrm>
          <a:prstGeom prst="rect">
            <a:avLst/>
          </a:prstGeom>
        </p:spPr>
      </p:pic>
    </p:spTree>
    <p:extLst>
      <p:ext uri="{BB962C8B-B14F-4D97-AF65-F5344CB8AC3E}">
        <p14:creationId xmlns:p14="http://schemas.microsoft.com/office/powerpoint/2010/main" val="3019887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2000"/>
                                        <p:tgtEl>
                                          <p:spTgt spid="110"/>
                                        </p:tgtEl>
                                      </p:cBhvr>
                                    </p:animEffect>
                                  </p:childTnLst>
                                </p:cTn>
                              </p:par>
                            </p:childTnLst>
                          </p:cTn>
                        </p:par>
                        <p:par>
                          <p:cTn id="8" fill="hold">
                            <p:stCondLst>
                              <p:cond delay="4500"/>
                            </p:stCondLst>
                            <p:childTnLst>
                              <p:par>
                                <p:cTn id="9" presetID="10" presetClass="entr" presetSubtype="0"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500"/>
                                        <p:tgtEl>
                                          <p:spTgt spid="97"/>
                                        </p:tgtEl>
                                      </p:cBhvr>
                                    </p:animEffect>
                                  </p:childTnLst>
                                </p:cTn>
                              </p:par>
                            </p:childTnLst>
                          </p:cTn>
                        </p:par>
                        <p:par>
                          <p:cTn id="12" fill="hold">
                            <p:stCondLst>
                              <p:cond delay="5000"/>
                            </p:stCondLst>
                            <p:childTnLst>
                              <p:par>
                                <p:cTn id="13" presetID="10" presetClass="entr" presetSubtype="0" fill="hold" grpId="1" nodeType="afterEffect">
                                  <p:stCondLst>
                                    <p:cond delay="150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par>
                                <p:cTn id="16" presetID="10" presetClass="entr" presetSubtype="0" fill="hold" nodeType="withEffect">
                                  <p:stCondLst>
                                    <p:cond delay="150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500"/>
                                        <p:tgtEl>
                                          <p:spTgt spid="96"/>
                                        </p:tgtEl>
                                      </p:cBhvr>
                                    </p:animEffect>
                                  </p:childTnLst>
                                </p:cTn>
                              </p:par>
                              <p:par>
                                <p:cTn id="19" presetID="10" presetClass="entr" presetSubtype="0" fill="hold" nodeType="withEffect">
                                  <p:stCondLst>
                                    <p:cond delay="150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1" nodeType="withEffect">
                                  <p:stCondLst>
                                    <p:cond delay="15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7000"/>
                            </p:stCondLst>
                            <p:childTnLst>
                              <p:par>
                                <p:cTn id="26" presetID="26" presetClass="emph" presetSubtype="0" repeatCount="2000" fill="hold" grpId="0" nodeType="afterEffect">
                                  <p:stCondLst>
                                    <p:cond delay="2000"/>
                                  </p:stCondLst>
                                  <p:childTnLst>
                                    <p:animEffect transition="out" filter="fade">
                                      <p:cBhvr>
                                        <p:cTn id="27" dur="3000" tmFilter="0, 0; .2, .5; .8, .5; 1, 0"/>
                                        <p:tgtEl>
                                          <p:spTgt spid="75"/>
                                        </p:tgtEl>
                                      </p:cBhvr>
                                    </p:animEffect>
                                    <p:animScale>
                                      <p:cBhvr>
                                        <p:cTn id="28" dur="1500" autoRev="1" fill="hold"/>
                                        <p:tgtEl>
                                          <p:spTgt spid="75"/>
                                        </p:tgtEl>
                                      </p:cBhvr>
                                      <p:by x="105000" y="105000"/>
                                    </p:animScale>
                                  </p:childTnLst>
                                  <p:subTnLst>
                                    <p:animClr clrSpc="rgb" dir="cw">
                                      <p:cBhvr override="childStyle">
                                        <p:cTn dur="1" fill="hold" display="0" masterRel="nextClick" afterEffect="1"/>
                                        <p:tgtEl>
                                          <p:spTgt spid="75"/>
                                        </p:tgtEl>
                                        <p:attrNameLst>
                                          <p:attrName>ppt_c</p:attrName>
                                        </p:attrNameLst>
                                      </p:cBhvr>
                                      <p:to>
                                        <a:srgbClr val="0066FF"/>
                                      </p:to>
                                    </p:animClr>
                                  </p:subTnLst>
                                </p:cTn>
                              </p:par>
                              <p:par>
                                <p:cTn id="29" presetID="26" presetClass="emph" presetSubtype="0" repeatCount="2000" fill="hold" nodeType="withEffect">
                                  <p:stCondLst>
                                    <p:cond delay="2000"/>
                                  </p:stCondLst>
                                  <p:childTnLst>
                                    <p:animEffect transition="out" filter="fade">
                                      <p:cBhvr>
                                        <p:cTn id="30" dur="3000" tmFilter="0, 0; .2, .5; .8, .5; 1, 0"/>
                                        <p:tgtEl>
                                          <p:spTgt spid="26"/>
                                        </p:tgtEl>
                                      </p:cBhvr>
                                    </p:animEffect>
                                    <p:animScale>
                                      <p:cBhvr>
                                        <p:cTn id="31" dur="1500" autoRev="1" fill="hold"/>
                                        <p:tgtEl>
                                          <p:spTgt spid="26"/>
                                        </p:tgtEl>
                                      </p:cBhvr>
                                      <p:by x="105000" y="105000"/>
                                    </p:animScale>
                                  </p:childTnLst>
                                  <p:subTnLst>
                                    <p:animClr clrSpc="rgb" dir="cw">
                                      <p:cBhvr override="childStyle">
                                        <p:cTn dur="1" fill="hold" display="0" masterRel="nextClick" afterEffect="1"/>
                                        <p:tgtEl>
                                          <p:spTgt spid="26"/>
                                        </p:tgtEl>
                                        <p:attrNameLst>
                                          <p:attrName>ppt_c</p:attrName>
                                        </p:attrNameLst>
                                      </p:cBhvr>
                                      <p:to>
                                        <a:srgbClr val="0066FF"/>
                                      </p:to>
                                    </p:animClr>
                                  </p:subTnLst>
                                </p:cTn>
                              </p:par>
                              <p:par>
                                <p:cTn id="32" presetID="26" presetClass="emph" presetSubtype="0" repeatCount="2000" fill="hold" grpId="0" nodeType="withEffect">
                                  <p:stCondLst>
                                    <p:cond delay="2000"/>
                                  </p:stCondLst>
                                  <p:childTnLst>
                                    <p:animEffect transition="out" filter="fade">
                                      <p:cBhvr>
                                        <p:cTn id="33" dur="3000" tmFilter="0, 0; .2, .5; .8, .5; 1, 0"/>
                                        <p:tgtEl>
                                          <p:spTgt spid="21"/>
                                        </p:tgtEl>
                                      </p:cBhvr>
                                    </p:animEffect>
                                    <p:animScale>
                                      <p:cBhvr>
                                        <p:cTn id="34" dur="1500" autoRev="1" fill="hold"/>
                                        <p:tgtEl>
                                          <p:spTgt spid="21"/>
                                        </p:tgtEl>
                                      </p:cBhvr>
                                      <p:by x="105000" y="105000"/>
                                    </p:animScale>
                                  </p:childTnLst>
                                  <p:subTnLst>
                                    <p:animClr clrSpc="rgb" dir="cw">
                                      <p:cBhvr override="childStyle">
                                        <p:cTn dur="1" fill="hold" display="0" masterRel="nextClick" afterEffect="1"/>
                                        <p:tgtEl>
                                          <p:spTgt spid="21"/>
                                        </p:tgtEl>
                                        <p:attrNameLst>
                                          <p:attrName>ppt_c</p:attrName>
                                        </p:attrNameLst>
                                      </p:cBhvr>
                                      <p:to>
                                        <a:srgbClr val="0066FF"/>
                                      </p:to>
                                    </p:animClr>
                                  </p:subTnLst>
                                </p:cTn>
                              </p:par>
                            </p:childTnLst>
                          </p:cTn>
                        </p:par>
                        <p:par>
                          <p:cTn id="35" fill="hold">
                            <p:stCondLst>
                              <p:cond delay="15000"/>
                            </p:stCondLst>
                            <p:childTnLst>
                              <p:par>
                                <p:cTn id="36" presetID="30" presetClass="emph" presetSubtype="0" repeatCount="2000" fill="hold" grpId="1" nodeType="afterEffect">
                                  <p:stCondLst>
                                    <p:cond delay="0"/>
                                  </p:stCondLst>
                                  <p:childTnLst>
                                    <p:animClr clrSpc="hsl" dir="cw">
                                      <p:cBhvr override="childStyle">
                                        <p:cTn id="37" dur="2000" fill="hold"/>
                                        <p:tgtEl>
                                          <p:spTgt spid="110"/>
                                        </p:tgtEl>
                                        <p:attrNameLst>
                                          <p:attrName>style.color</p:attrName>
                                        </p:attrNameLst>
                                      </p:cBhvr>
                                      <p:by>
                                        <p:hsl h="0" s="12549" l="25098"/>
                                      </p:by>
                                    </p:animClr>
                                    <p:animClr clrSpc="hsl" dir="cw">
                                      <p:cBhvr>
                                        <p:cTn id="38" dur="2000" fill="hold"/>
                                        <p:tgtEl>
                                          <p:spTgt spid="110"/>
                                        </p:tgtEl>
                                        <p:attrNameLst>
                                          <p:attrName>fillcolor</p:attrName>
                                        </p:attrNameLst>
                                      </p:cBhvr>
                                      <p:by>
                                        <p:hsl h="0" s="12549" l="25098"/>
                                      </p:by>
                                    </p:animClr>
                                    <p:animClr clrSpc="hsl" dir="cw">
                                      <p:cBhvr>
                                        <p:cTn id="39" dur="2000" fill="hold"/>
                                        <p:tgtEl>
                                          <p:spTgt spid="110"/>
                                        </p:tgtEl>
                                        <p:attrNameLst>
                                          <p:attrName>stroke.color</p:attrName>
                                        </p:attrNameLst>
                                      </p:cBhvr>
                                      <p:by>
                                        <p:hsl h="0" s="12549" l="25098"/>
                                      </p:by>
                                    </p:animClr>
                                    <p:set>
                                      <p:cBhvr>
                                        <p:cTn id="40" dur="2000" fill="hold"/>
                                        <p:tgtEl>
                                          <p:spTgt spid="110"/>
                                        </p:tgtEl>
                                        <p:attrNameLst>
                                          <p:attrName>fill.type</p:attrName>
                                        </p:attrNameLst>
                                      </p:cBhvr>
                                      <p:to>
                                        <p:strVal val="solid"/>
                                      </p:to>
                                    </p:set>
                                  </p:childTnLst>
                                  <p:subTnLst>
                                    <p:animClr clrSpc="rgb" dir="cw">
                                      <p:cBhvr override="childStyle">
                                        <p:cTn dur="1" fill="hold" display="0" masterRel="nextClick" afterEffect="1"/>
                                        <p:tgtEl>
                                          <p:spTgt spid="110"/>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21" grpId="0" animBg="1"/>
      <p:bldP spid="21" grpId="1" animBg="1"/>
      <p:bldP spid="110" grpId="0" animBg="1"/>
      <p:bldP spid="1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Flow-Liner\AppData\Local\Microsoft\Windows\INetCache\IE\QLD9XDQU\house-clipart[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317" b="91667" l="3740" r="75610">
                        <a14:foregroundMark x1="35610" y1="21341" x2="35610" y2="21341"/>
                        <a14:foregroundMark x1="33659" y1="22967" x2="33659" y2="22967"/>
                        <a14:foregroundMark x1="33984" y1="24797" x2="33984" y2="24797"/>
                        <a14:foregroundMark x1="37886" y1="22764" x2="37886" y2="22764"/>
                        <a14:foregroundMark x1="42114" y1="19512" x2="42114" y2="19512"/>
                        <a14:foregroundMark x1="44390" y1="16057" x2="44390" y2="16057"/>
                        <a14:foregroundMark x1="47154" y1="13008" x2="47154" y2="13008"/>
                        <a14:foregroundMark x1="47154" y1="10366" x2="47154" y2="10366"/>
                        <a14:foregroundMark x1="43089" y1="14431" x2="43089" y2="14431"/>
                        <a14:foregroundMark x1="39512" y1="17683" x2="39512" y2="17683"/>
                        <a14:foregroundMark x1="34634" y1="21951" x2="34634" y2="21951"/>
                        <a14:foregroundMark x1="36911" y1="44715" x2="36911" y2="44715"/>
                        <a14:foregroundMark x1="37724" y1="45325" x2="37724" y2="45325"/>
                        <a14:foregroundMark x1="35122" y1="45528" x2="35122" y2="45528"/>
                        <a14:foregroundMark x1="37398" y1="52846" x2="12683" y2="52236"/>
                        <a14:foregroundMark x1="38211" y1="52846" x2="38211" y2="51626"/>
                        <a14:foregroundMark x1="25041" y1="61585" x2="27967" y2="73171"/>
                        <a14:foregroundMark x1="32846" y1="62805" x2="38537" y2="76016"/>
                        <a14:foregroundMark x1="35772" y1="61382" x2="26504" y2="58130"/>
                        <a14:foregroundMark x1="41463" y1="16463" x2="31382" y2="24593"/>
                        <a14:foregroundMark x1="43577" y1="17683" x2="30894" y2="28252"/>
                        <a14:foregroundMark x1="38537" y1="39634" x2="38537" y2="59146"/>
                        <a14:foregroundMark x1="39024" y1="23984" x2="38537" y2="45325"/>
                      </a14:backgroundRemoval>
                    </a14:imgEffect>
                  </a14:imgLayer>
                </a14:imgProps>
              </a:ext>
              <a:ext uri="{28A0092B-C50C-407E-A947-70E740481C1C}">
                <a14:useLocalDpi xmlns:a14="http://schemas.microsoft.com/office/drawing/2010/main" val="0"/>
              </a:ext>
            </a:extLst>
          </a:blip>
          <a:srcRect t="17781" r="61155"/>
          <a:stretch/>
        </p:blipFill>
        <p:spPr bwMode="auto">
          <a:xfrm>
            <a:off x="6868557" y="2584091"/>
            <a:ext cx="2275444" cy="32637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399855"/>
            <a:ext cx="9157138" cy="1485595"/>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576288" y="5399856"/>
            <a:ext cx="758085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 y="5399856"/>
            <a:ext cx="890491"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Can 17"/>
          <p:cNvSpPr/>
          <p:nvPr/>
        </p:nvSpPr>
        <p:spPr>
          <a:xfrm rot="5400000">
            <a:off x="490911" y="5240991"/>
            <a:ext cx="133726" cy="1115552"/>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U-Turn Arrow 74"/>
          <p:cNvSpPr/>
          <p:nvPr/>
        </p:nvSpPr>
        <p:spPr>
          <a:xfrm rot="16200000">
            <a:off x="1668083" y="4413431"/>
            <a:ext cx="814896" cy="1919954"/>
          </a:xfrm>
          <a:prstGeom prst="uturnArrow">
            <a:avLst>
              <a:gd name="adj1" fmla="val 21401"/>
              <a:gd name="adj2" fmla="val 3741"/>
              <a:gd name="adj3" fmla="val 20135"/>
              <a:gd name="adj4" fmla="val 43750"/>
              <a:gd name="adj5" fmla="val 100000"/>
            </a:avLst>
          </a:prstGeom>
          <a:solidFill>
            <a:schemeClr val="bg2">
              <a:lumMod val="7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6" name="Straight Connector 25"/>
          <p:cNvCxnSpPr/>
          <p:nvPr/>
        </p:nvCxnSpPr>
        <p:spPr>
          <a:xfrm>
            <a:off x="3803900" y="4978972"/>
            <a:ext cx="1256614"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37" name="Group 1036"/>
          <p:cNvGrpSpPr/>
          <p:nvPr/>
        </p:nvGrpSpPr>
        <p:grpSpPr>
          <a:xfrm>
            <a:off x="4267635" y="6085656"/>
            <a:ext cx="2818965" cy="276999"/>
            <a:chOff x="4267635" y="5271939"/>
            <a:chExt cx="2818965" cy="276999"/>
          </a:xfrm>
        </p:grpSpPr>
        <p:sp>
          <p:nvSpPr>
            <p:cNvPr id="76" name="TextBox 75"/>
            <p:cNvSpPr txBox="1"/>
            <p:nvPr/>
          </p:nvSpPr>
          <p:spPr>
            <a:xfrm>
              <a:off x="4267635" y="5271939"/>
              <a:ext cx="2818965" cy="276999"/>
            </a:xfrm>
            <a:prstGeom prst="rect">
              <a:avLst/>
            </a:prstGeom>
            <a:noFill/>
          </p:spPr>
          <p:txBody>
            <a:bodyPr wrap="square" rtlCol="0">
              <a:spAutoFit/>
            </a:bodyPr>
            <a:lstStyle/>
            <a:p>
              <a:pPr algn="ctr"/>
              <a:r>
                <a:rPr lang="en-US" sz="1200" dirty="0">
                  <a:solidFill>
                    <a:schemeClr val="bg1"/>
                  </a:solidFill>
                </a:rPr>
                <a:t>Up to 300ft/91 meters</a:t>
              </a:r>
            </a:p>
          </p:txBody>
        </p:sp>
        <p:cxnSp>
          <p:nvCxnSpPr>
            <p:cNvPr id="86" name="Straight Arrow Connector 85"/>
            <p:cNvCxnSpPr/>
            <p:nvPr/>
          </p:nvCxnSpPr>
          <p:spPr>
            <a:xfrm>
              <a:off x="6553200" y="5404763"/>
              <a:ext cx="3429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4400550" y="5404763"/>
              <a:ext cx="3429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5800960" y="4170757"/>
            <a:ext cx="1052515" cy="378134"/>
          </a:xfrm>
          <a:prstGeom prst="rect">
            <a:avLst/>
          </a:prstGeom>
          <a:noFill/>
        </p:spPr>
        <p:txBody>
          <a:bodyPr wrap="square" lIns="0" tIns="0" rIns="0" bIns="0" rtlCol="0" anchor="ctr">
            <a:noAutofit/>
          </a:bodyPr>
          <a:lstStyle/>
          <a:p>
            <a:pPr lvl="0" algn="ctr"/>
            <a:r>
              <a:rPr lang="en-US" sz="1200" dirty="0">
                <a:solidFill>
                  <a:schemeClr val="accent4">
                    <a:lumMod val="50000"/>
                  </a:schemeClr>
                </a:solidFill>
              </a:rPr>
              <a:t>Auxiliary Heating Unit</a:t>
            </a:r>
          </a:p>
        </p:txBody>
      </p:sp>
      <p:sp>
        <p:nvSpPr>
          <p:cNvPr id="21" name="Bent Arrow 20"/>
          <p:cNvSpPr/>
          <p:nvPr/>
        </p:nvSpPr>
        <p:spPr>
          <a:xfrm rot="5400000">
            <a:off x="7023610" y="3941268"/>
            <a:ext cx="309937" cy="2302440"/>
          </a:xfrm>
          <a:prstGeom prst="bentArrow">
            <a:avLst>
              <a:gd name="adj1" fmla="val 25000"/>
              <a:gd name="adj2" fmla="val 18919"/>
              <a:gd name="adj3" fmla="val 34103"/>
              <a:gd name="adj4" fmla="val 43750"/>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2" name="TextBox 1031"/>
          <p:cNvSpPr txBox="1"/>
          <p:nvPr/>
        </p:nvSpPr>
        <p:spPr>
          <a:xfrm>
            <a:off x="346669" y="1047889"/>
            <a:ext cx="4396782" cy="268835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lnSpc>
                <a:spcPct val="150000"/>
              </a:lnSpc>
            </a:pPr>
            <a:r>
              <a:rPr lang="en-US" sz="1400" dirty="0">
                <a:solidFill>
                  <a:schemeClr val="accent4">
                    <a:lumMod val="50000"/>
                  </a:schemeClr>
                </a:solidFill>
                <a:latin typeface="+mj-lt"/>
              </a:rPr>
              <a:t>The Neofit</a:t>
            </a:r>
            <a:r>
              <a:rPr lang="en-US" sz="1400" dirty="0">
                <a:solidFill>
                  <a:schemeClr val="accent4">
                    <a:lumMod val="50000"/>
                  </a:schemeClr>
                </a:solidFill>
                <a:latin typeface="+mj-lt"/>
                <a:cs typeface="Times New Roman"/>
              </a:rPr>
              <a:t>®+ Plus System Timeline </a:t>
            </a:r>
            <a:br>
              <a:rPr lang="en-US" sz="1400" dirty="0">
                <a:solidFill>
                  <a:schemeClr val="accent4">
                    <a:lumMod val="50000"/>
                  </a:schemeClr>
                </a:solidFill>
                <a:latin typeface="+mj-lt"/>
                <a:cs typeface="Times New Roman"/>
              </a:rPr>
            </a:br>
            <a:r>
              <a:rPr lang="en-US" sz="1400" dirty="0">
                <a:solidFill>
                  <a:schemeClr val="accent4">
                    <a:lumMod val="50000"/>
                  </a:schemeClr>
                </a:solidFill>
                <a:latin typeface="+mj-lt"/>
                <a:cs typeface="Times New Roman"/>
              </a:rPr>
              <a:t>(Two person crew-  average 50ft install)</a:t>
            </a:r>
          </a:p>
          <a:p>
            <a:pPr marL="1257300" indent="-342900">
              <a:lnSpc>
                <a:spcPct val="150000"/>
              </a:lnSpc>
              <a:buFont typeface="+mj-lt"/>
              <a:buAutoNum type="arabicPeriod"/>
            </a:pPr>
            <a:r>
              <a:rPr lang="en-US" sz="1400" dirty="0">
                <a:solidFill>
                  <a:schemeClr val="accent4">
                    <a:lumMod val="50000"/>
                  </a:schemeClr>
                </a:solidFill>
                <a:latin typeface="+mj-lt"/>
                <a:cs typeface="Times New Roman"/>
              </a:rPr>
              <a:t>Set-up – 30 mins</a:t>
            </a:r>
          </a:p>
          <a:p>
            <a:pPr marL="1257300" indent="-342900">
              <a:lnSpc>
                <a:spcPct val="150000"/>
              </a:lnSpc>
              <a:buFont typeface="+mj-lt"/>
              <a:buAutoNum type="arabicPeriod"/>
            </a:pPr>
            <a:r>
              <a:rPr lang="en-US" sz="1400" dirty="0">
                <a:solidFill>
                  <a:schemeClr val="accent4">
                    <a:lumMod val="50000"/>
                  </a:schemeClr>
                </a:solidFill>
                <a:latin typeface="+mj-lt"/>
                <a:cs typeface="Times New Roman"/>
              </a:rPr>
              <a:t>Cleaning – 30 mins</a:t>
            </a:r>
          </a:p>
          <a:p>
            <a:pPr marL="1257300" indent="-342900">
              <a:lnSpc>
                <a:spcPct val="150000"/>
              </a:lnSpc>
              <a:buFont typeface="+mj-lt"/>
              <a:buAutoNum type="arabicPeriod"/>
            </a:pPr>
            <a:r>
              <a:rPr lang="en-US" sz="1400" dirty="0">
                <a:solidFill>
                  <a:schemeClr val="accent4">
                    <a:lumMod val="50000"/>
                  </a:schemeClr>
                </a:solidFill>
                <a:latin typeface="+mj-lt"/>
                <a:cs typeface="Times New Roman"/>
              </a:rPr>
              <a:t>Lining/Circulating – 60 mins</a:t>
            </a:r>
          </a:p>
          <a:p>
            <a:pPr marL="1257300" indent="-342900">
              <a:lnSpc>
                <a:spcPct val="150000"/>
              </a:lnSpc>
              <a:buFont typeface="+mj-lt"/>
              <a:buAutoNum type="arabicPeriod"/>
            </a:pPr>
            <a:r>
              <a:rPr lang="en-US" sz="1400" dirty="0">
                <a:solidFill>
                  <a:schemeClr val="accent4">
                    <a:lumMod val="50000"/>
                  </a:schemeClr>
                </a:solidFill>
                <a:latin typeface="+mj-lt"/>
                <a:cs typeface="Times New Roman"/>
              </a:rPr>
              <a:t>Reconnect – 20 mins</a:t>
            </a:r>
          </a:p>
          <a:p>
            <a:pPr marL="1257300" indent="-342900">
              <a:lnSpc>
                <a:spcPct val="150000"/>
              </a:lnSpc>
              <a:buFont typeface="+mj-lt"/>
              <a:buAutoNum type="arabicPeriod"/>
            </a:pPr>
            <a:r>
              <a:rPr lang="en-US" sz="1400" dirty="0">
                <a:solidFill>
                  <a:schemeClr val="accent4">
                    <a:lumMod val="50000"/>
                  </a:schemeClr>
                </a:solidFill>
                <a:latin typeface="+mj-lt"/>
                <a:cs typeface="Times New Roman"/>
              </a:rPr>
              <a:t>Clean Up – 10 mins</a:t>
            </a:r>
          </a:p>
          <a:p>
            <a:pPr marL="1257300" lvl="1" indent="-342900">
              <a:lnSpc>
                <a:spcPct val="150000"/>
              </a:lnSpc>
            </a:pPr>
            <a:r>
              <a:rPr lang="en-US" sz="1400" b="1" dirty="0">
                <a:solidFill>
                  <a:schemeClr val="accent4">
                    <a:lumMod val="50000"/>
                  </a:schemeClr>
                </a:solidFill>
                <a:latin typeface="+mj-lt"/>
                <a:cs typeface="Times New Roman"/>
              </a:rPr>
              <a:t>			Total – 2.5 Hours </a:t>
            </a:r>
          </a:p>
          <a:p>
            <a:pPr marL="342900" indent="-342900" algn="ctr">
              <a:lnSpc>
                <a:spcPct val="150000"/>
              </a:lnSpc>
              <a:buFont typeface="+mj-lt"/>
              <a:buAutoNum type="arabicPeriod"/>
            </a:pPr>
            <a:endParaRPr lang="en-US" sz="1400" dirty="0">
              <a:solidFill>
                <a:schemeClr val="accent4">
                  <a:lumMod val="50000"/>
                </a:schemeClr>
              </a:solidFill>
              <a:latin typeface="+mj-lt"/>
              <a:cs typeface="Times New Roman"/>
            </a:endParaRPr>
          </a:p>
          <a:p>
            <a:pPr marL="342900" indent="-342900" algn="ctr">
              <a:lnSpc>
                <a:spcPct val="150000"/>
              </a:lnSpc>
              <a:buFont typeface="+mj-lt"/>
              <a:buAutoNum type="arabicPeriod"/>
            </a:pPr>
            <a:endParaRPr lang="en-US" sz="1400" dirty="0">
              <a:solidFill>
                <a:schemeClr val="accent4">
                  <a:lumMod val="50000"/>
                </a:schemeClr>
              </a:solidFill>
              <a:latin typeface="+mj-lt"/>
              <a:cs typeface="Times New Roman"/>
            </a:endParaRPr>
          </a:p>
          <a:p>
            <a:pPr marL="342900" indent="-342900" algn="ctr">
              <a:lnSpc>
                <a:spcPct val="150000"/>
              </a:lnSpc>
              <a:buFont typeface="+mj-lt"/>
              <a:buAutoNum type="arabicPeriod"/>
            </a:pPr>
            <a:endParaRPr lang="en-US" sz="1400" dirty="0">
              <a:solidFill>
                <a:schemeClr val="accent4">
                  <a:lumMod val="50000"/>
                </a:schemeClr>
              </a:solidFill>
              <a:latin typeface="+mj-lt"/>
              <a:cs typeface="Times New Roman"/>
            </a:endParaRPr>
          </a:p>
          <a:p>
            <a:pPr marL="342900" indent="-342900" algn="ctr">
              <a:lnSpc>
                <a:spcPct val="150000"/>
              </a:lnSpc>
              <a:buFont typeface="+mj-lt"/>
              <a:buAutoNum type="arabicPeriod"/>
            </a:pPr>
            <a:endParaRPr lang="en-US" sz="1400" dirty="0">
              <a:solidFill>
                <a:schemeClr val="accent4">
                  <a:lumMod val="50000"/>
                </a:schemeClr>
              </a:solidFill>
              <a:latin typeface="+mj-lt"/>
            </a:endParaRPr>
          </a:p>
        </p:txBody>
      </p:sp>
      <p:sp>
        <p:nvSpPr>
          <p:cNvPr id="1034" name="Bent Arrow 1033"/>
          <p:cNvSpPr/>
          <p:nvPr/>
        </p:nvSpPr>
        <p:spPr>
          <a:xfrm rot="16200000" flipV="1">
            <a:off x="4574181" y="2086348"/>
            <a:ext cx="600403" cy="6922612"/>
          </a:xfrm>
          <a:prstGeom prst="bentArrow">
            <a:avLst>
              <a:gd name="adj1" fmla="val 25483"/>
              <a:gd name="adj2" fmla="val 10125"/>
              <a:gd name="adj3" fmla="val 0"/>
              <a:gd name="adj4" fmla="val 4562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0" name="Bent Arrow 109"/>
          <p:cNvSpPr/>
          <p:nvPr/>
        </p:nvSpPr>
        <p:spPr>
          <a:xfrm rot="16200000" flipV="1">
            <a:off x="4580861" y="2099932"/>
            <a:ext cx="548640" cy="6884207"/>
          </a:xfrm>
          <a:prstGeom prst="bentArrow">
            <a:avLst>
              <a:gd name="adj1" fmla="val 14745"/>
              <a:gd name="adj2" fmla="val 3550"/>
              <a:gd name="adj3" fmla="val 0"/>
              <a:gd name="adj4" fmla="val 45624"/>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1" name="TextBox 110"/>
          <p:cNvSpPr txBox="1"/>
          <p:nvPr/>
        </p:nvSpPr>
        <p:spPr>
          <a:xfrm>
            <a:off x="385854" y="6141141"/>
            <a:ext cx="1667001" cy="461665"/>
          </a:xfrm>
          <a:prstGeom prst="rect">
            <a:avLst/>
          </a:prstGeom>
          <a:noFill/>
        </p:spPr>
        <p:txBody>
          <a:bodyPr wrap="square" rtlCol="0">
            <a:spAutoFit/>
          </a:bodyPr>
          <a:lstStyle/>
          <a:p>
            <a:pPr algn="ctr"/>
            <a:r>
              <a:rPr lang="en-US" sz="1200" dirty="0">
                <a:solidFill>
                  <a:schemeClr val="bg1"/>
                </a:solidFill>
              </a:rPr>
              <a:t>Curb Stop Box/ Access Point</a:t>
            </a:r>
          </a:p>
        </p:txBody>
      </p:sp>
      <p:sp>
        <p:nvSpPr>
          <p:cNvPr id="113" name="TextBox 112"/>
          <p:cNvSpPr txBox="1"/>
          <p:nvPr/>
        </p:nvSpPr>
        <p:spPr>
          <a:xfrm>
            <a:off x="4804616" y="5847859"/>
            <a:ext cx="2186899" cy="276999"/>
          </a:xfrm>
          <a:prstGeom prst="rect">
            <a:avLst/>
          </a:prstGeom>
          <a:noFill/>
        </p:spPr>
        <p:txBody>
          <a:bodyPr wrap="square" rtlCol="0">
            <a:spAutoFit/>
          </a:bodyPr>
          <a:lstStyle/>
          <a:p>
            <a:pPr algn="ctr"/>
            <a:r>
              <a:rPr lang="en-US" sz="1200" dirty="0">
                <a:solidFill>
                  <a:schemeClr val="bg1"/>
                </a:solidFill>
              </a:rPr>
              <a:t>House/Building Service Line</a:t>
            </a:r>
          </a:p>
        </p:txBody>
      </p:sp>
      <p:sp>
        <p:nvSpPr>
          <p:cNvPr id="114" name="TextBox 113"/>
          <p:cNvSpPr txBox="1"/>
          <p:nvPr/>
        </p:nvSpPr>
        <p:spPr>
          <a:xfrm>
            <a:off x="8148449" y="5847859"/>
            <a:ext cx="1086991" cy="461665"/>
          </a:xfrm>
          <a:prstGeom prst="rect">
            <a:avLst/>
          </a:prstGeom>
          <a:noFill/>
        </p:spPr>
        <p:txBody>
          <a:bodyPr wrap="square" rtlCol="0">
            <a:spAutoFit/>
          </a:bodyPr>
          <a:lstStyle/>
          <a:p>
            <a:pPr algn="ctr"/>
            <a:r>
              <a:rPr lang="en-US" sz="1200" dirty="0">
                <a:solidFill>
                  <a:schemeClr val="bg1"/>
                </a:solidFill>
              </a:rPr>
              <a:t>Drop Meter</a:t>
            </a:r>
            <a:br>
              <a:rPr lang="en-US" sz="1200" dirty="0">
                <a:solidFill>
                  <a:schemeClr val="bg1"/>
                </a:solidFill>
              </a:rPr>
            </a:br>
            <a:r>
              <a:rPr lang="en-US" sz="1200" dirty="0">
                <a:solidFill>
                  <a:schemeClr val="bg1"/>
                </a:solidFill>
              </a:rPr>
              <a:t>in Building</a:t>
            </a:r>
          </a:p>
        </p:txBody>
      </p:sp>
      <p:cxnSp>
        <p:nvCxnSpPr>
          <p:cNvPr id="1039" name="Straight Arrow Connector 1038"/>
          <p:cNvCxnSpPr/>
          <p:nvPr/>
        </p:nvCxnSpPr>
        <p:spPr>
          <a:xfrm flipH="1" flipV="1">
            <a:off x="8400117" y="5457134"/>
            <a:ext cx="235219" cy="40849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413077" y="4170757"/>
            <a:ext cx="1482944" cy="461665"/>
          </a:xfrm>
          <a:prstGeom prst="rect">
            <a:avLst/>
          </a:prstGeom>
          <a:noFill/>
        </p:spPr>
        <p:txBody>
          <a:bodyPr wrap="square" rtlCol="0">
            <a:spAutoFit/>
          </a:bodyPr>
          <a:lstStyle/>
          <a:p>
            <a:pPr algn="ctr"/>
            <a:r>
              <a:rPr lang="en-US" sz="1200" dirty="0">
                <a:solidFill>
                  <a:schemeClr val="accent4">
                    <a:lumMod val="50000"/>
                  </a:schemeClr>
                </a:solidFill>
              </a:rPr>
              <a:t>Neofit</a:t>
            </a:r>
            <a:r>
              <a:rPr lang="en-US" sz="1200" dirty="0">
                <a:solidFill>
                  <a:schemeClr val="accent4">
                    <a:lumMod val="50000"/>
                  </a:schemeClr>
                </a:solidFill>
                <a:cs typeface="Times New Roman"/>
              </a:rPr>
              <a:t>®</a:t>
            </a:r>
            <a:r>
              <a:rPr lang="en-US" sz="1200" dirty="0">
                <a:solidFill>
                  <a:schemeClr val="accent4">
                    <a:lumMod val="50000"/>
                  </a:schemeClr>
                </a:solidFill>
              </a:rPr>
              <a:t> </a:t>
            </a:r>
            <a:br>
              <a:rPr lang="en-US" sz="1200" dirty="0">
                <a:solidFill>
                  <a:schemeClr val="accent4">
                    <a:lumMod val="50000"/>
                  </a:schemeClr>
                </a:solidFill>
              </a:rPr>
            </a:br>
            <a:r>
              <a:rPr lang="en-US" sz="1200" dirty="0">
                <a:solidFill>
                  <a:schemeClr val="accent4">
                    <a:lumMod val="50000"/>
                  </a:schemeClr>
                </a:solidFill>
              </a:rPr>
              <a:t>Control Unit</a:t>
            </a:r>
          </a:p>
        </p:txBody>
      </p:sp>
      <p:grpSp>
        <p:nvGrpSpPr>
          <p:cNvPr id="96" name="Group 95"/>
          <p:cNvGrpSpPr/>
          <p:nvPr/>
        </p:nvGrpSpPr>
        <p:grpSpPr>
          <a:xfrm>
            <a:off x="3838959" y="4170757"/>
            <a:ext cx="1186495" cy="710259"/>
            <a:chOff x="4759459" y="3571501"/>
            <a:chExt cx="1186495" cy="710259"/>
          </a:xfrm>
        </p:grpSpPr>
        <p:sp>
          <p:nvSpPr>
            <p:cNvPr id="123" name="TextBox 122"/>
            <p:cNvSpPr txBox="1"/>
            <p:nvPr/>
          </p:nvSpPr>
          <p:spPr>
            <a:xfrm>
              <a:off x="4759459" y="3571501"/>
              <a:ext cx="1186495" cy="461665"/>
            </a:xfrm>
            <a:prstGeom prst="rect">
              <a:avLst/>
            </a:prstGeom>
            <a:noFill/>
          </p:spPr>
          <p:txBody>
            <a:bodyPr wrap="square" rtlCol="0">
              <a:spAutoFit/>
            </a:bodyPr>
            <a:lstStyle/>
            <a:p>
              <a:pPr algn="ctr"/>
              <a:r>
                <a:rPr lang="en-US" sz="1200" dirty="0">
                  <a:solidFill>
                    <a:schemeClr val="accent4">
                      <a:lumMod val="50000"/>
                    </a:schemeClr>
                  </a:solidFill>
                </a:rPr>
                <a:t>Circulating Hoses</a:t>
              </a:r>
            </a:p>
          </p:txBody>
        </p:sp>
        <p:cxnSp>
          <p:nvCxnSpPr>
            <p:cNvPr id="1047" name="Straight Arrow Connector 1046"/>
            <p:cNvCxnSpPr>
              <a:stCxn id="123" idx="2"/>
            </p:cNvCxnSpPr>
            <p:nvPr/>
          </p:nvCxnSpPr>
          <p:spPr>
            <a:xfrm flipH="1">
              <a:off x="5352706" y="4033166"/>
              <a:ext cx="1" cy="24859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28" name="Straight Arrow Connector 127"/>
          <p:cNvCxnSpPr/>
          <p:nvPr/>
        </p:nvCxnSpPr>
        <p:spPr>
          <a:xfrm>
            <a:off x="2431937" y="4639797"/>
            <a:ext cx="296623" cy="24859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6019077" y="4561656"/>
            <a:ext cx="190500" cy="24324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2114080" y="5892829"/>
            <a:ext cx="2823403" cy="693545"/>
            <a:chOff x="2623284" y="5293573"/>
            <a:chExt cx="2823403" cy="693545"/>
          </a:xfrm>
        </p:grpSpPr>
        <p:cxnSp>
          <p:nvCxnSpPr>
            <p:cNvPr id="137" name="Straight Arrow Connector 136"/>
            <p:cNvCxnSpPr/>
            <p:nvPr/>
          </p:nvCxnSpPr>
          <p:spPr>
            <a:xfrm flipH="1" flipV="1">
              <a:off x="3127841" y="5293573"/>
              <a:ext cx="111273" cy="46982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2623284" y="5710119"/>
              <a:ext cx="2823403" cy="276999"/>
            </a:xfrm>
            <a:prstGeom prst="rect">
              <a:avLst/>
            </a:prstGeom>
            <a:noFill/>
          </p:spPr>
          <p:txBody>
            <a:bodyPr wrap="square" rtlCol="0">
              <a:spAutoFit/>
            </a:bodyPr>
            <a:lstStyle/>
            <a:p>
              <a:pPr algn="ctr"/>
              <a:r>
                <a:rPr lang="en-US" sz="1200" dirty="0">
                  <a:solidFill>
                    <a:schemeClr val="bg1"/>
                  </a:solidFill>
                </a:rPr>
                <a:t>Inserted then Installed Neofit</a:t>
              </a:r>
              <a:r>
                <a:rPr lang="en-US" sz="1200" dirty="0">
                  <a:solidFill>
                    <a:schemeClr val="bg1"/>
                  </a:solidFill>
                  <a:cs typeface="Times New Roman"/>
                </a:rPr>
                <a:t>®</a:t>
              </a:r>
              <a:r>
                <a:rPr lang="en-US" sz="1200" dirty="0">
                  <a:solidFill>
                    <a:schemeClr val="bg1"/>
                  </a:solidFill>
                </a:rPr>
                <a:t> Liner</a:t>
              </a: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6067" y="4631660"/>
            <a:ext cx="1321292" cy="854474"/>
          </a:xfrm>
          <a:prstGeom prst="rect">
            <a:avLst/>
          </a:prstGeom>
        </p:spPr>
      </p:pic>
      <p:sp>
        <p:nvSpPr>
          <p:cNvPr id="42" name="TextBox 41"/>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Timeline</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endParaRPr lang="en-US" sz="1050" dirty="0">
              <a:solidFill>
                <a:schemeClr val="accent4">
                  <a:lumMod val="50000"/>
                </a:schemeClr>
              </a:solidFill>
            </a:endParaRPr>
          </a:p>
        </p:txBody>
      </p:sp>
      <p:sp>
        <p:nvSpPr>
          <p:cNvPr id="12" name="7-Point Star 11"/>
          <p:cNvSpPr/>
          <p:nvPr/>
        </p:nvSpPr>
        <p:spPr>
          <a:xfrm>
            <a:off x="8195112" y="5259574"/>
            <a:ext cx="149589" cy="115215"/>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5" descr="C:\Users\Flow-Liner\AppData\Local\Microsoft\Windows\INetCache\IE\D13KUOF3\Mahohani04L[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2334" y="3409518"/>
            <a:ext cx="1387336" cy="2031663"/>
          </a:xfrm>
          <a:prstGeom prst="rect">
            <a:avLst/>
          </a:prstGeom>
          <a:noFill/>
          <a:extLst>
            <a:ext uri="{909E8E84-426E-40DD-AFC4-6F175D3DCCD1}">
              <a14:hiddenFill xmlns:a14="http://schemas.microsoft.com/office/drawing/2010/main">
                <a:solidFill>
                  <a:srgbClr val="FFFFFF"/>
                </a:solidFill>
              </a14:hiddenFill>
            </a:ext>
          </a:extLst>
        </p:spPr>
      </p:pic>
      <p:sp>
        <p:nvSpPr>
          <p:cNvPr id="39" name="Cube 38"/>
          <p:cNvSpPr/>
          <p:nvPr/>
        </p:nvSpPr>
        <p:spPr>
          <a:xfrm>
            <a:off x="885120" y="5317181"/>
            <a:ext cx="685799" cy="810976"/>
          </a:xfrm>
          <a:prstGeom prst="cube">
            <a:avLst>
              <a:gd name="adj" fmla="val 16396"/>
            </a:avLst>
          </a:prstGeom>
          <a:solidFill>
            <a:schemeClr val="accent6">
              <a:lumMod val="20000"/>
              <a:lumOff val="8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36600" y="5295277"/>
            <a:ext cx="735255" cy="13716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501070" y="5158117"/>
            <a:ext cx="230307" cy="2743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4945114" y="702245"/>
            <a:ext cx="3851436" cy="199706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lnSpc>
                <a:spcPct val="150000"/>
              </a:lnSpc>
            </a:pPr>
            <a:r>
              <a:rPr lang="en-US" sz="1400" dirty="0" smtClean="0">
                <a:solidFill>
                  <a:schemeClr val="accent4">
                    <a:lumMod val="50000"/>
                  </a:schemeClr>
                </a:solidFill>
                <a:latin typeface="+mj-lt"/>
              </a:rPr>
              <a:t>Estimated 4-5 Installation/Day</a:t>
            </a:r>
            <a:r>
              <a:rPr lang="en-US" sz="1400" dirty="0">
                <a:solidFill>
                  <a:schemeClr val="accent4">
                    <a:lumMod val="50000"/>
                  </a:schemeClr>
                </a:solidFill>
                <a:latin typeface="+mj-lt"/>
              </a:rPr>
              <a:t> </a:t>
            </a:r>
            <a:r>
              <a:rPr lang="en-US" sz="1400" dirty="0" smtClean="0">
                <a:solidFill>
                  <a:schemeClr val="accent4">
                    <a:lumMod val="50000"/>
                  </a:schemeClr>
                </a:solidFill>
                <a:latin typeface="+mj-lt"/>
              </a:rPr>
              <a:t>with multiple crews tackling different steps </a:t>
            </a:r>
            <a:r>
              <a:rPr lang="en-US" sz="1100" dirty="0" smtClean="0">
                <a:solidFill>
                  <a:schemeClr val="accent4">
                    <a:lumMod val="50000"/>
                  </a:schemeClr>
                </a:solidFill>
                <a:latin typeface="+mj-lt"/>
              </a:rPr>
              <a:t>(see next slide). </a:t>
            </a:r>
            <a:endParaRPr lang="en-US" sz="1400" dirty="0" smtClean="0">
              <a:solidFill>
                <a:schemeClr val="accent4">
                  <a:lumMod val="50000"/>
                </a:schemeClr>
              </a:solidFill>
              <a:latin typeface="+mj-lt"/>
            </a:endParaRPr>
          </a:p>
          <a:p>
            <a:pPr marL="285750" indent="-285750">
              <a:lnSpc>
                <a:spcPct val="150000"/>
              </a:lnSpc>
              <a:buFont typeface="Arial" panose="020B0604020202020204" pitchFamily="34" charset="0"/>
              <a:buChar char="•"/>
            </a:pPr>
            <a:r>
              <a:rPr lang="en-US" sz="1400" dirty="0" smtClean="0">
                <a:solidFill>
                  <a:schemeClr val="accent4">
                    <a:lumMod val="50000"/>
                  </a:schemeClr>
                </a:solidFill>
                <a:latin typeface="+mj-lt"/>
              </a:rPr>
              <a:t>Auxiliary Heating System benefits</a:t>
            </a:r>
          </a:p>
          <a:p>
            <a:pPr marL="742950" lvl="1" indent="-285750">
              <a:lnSpc>
                <a:spcPct val="150000"/>
              </a:lnSpc>
              <a:buFont typeface="Arial" panose="020B0604020202020204" pitchFamily="34" charset="0"/>
              <a:buChar char="•"/>
            </a:pPr>
            <a:r>
              <a:rPr lang="en-US" sz="1400" dirty="0" smtClean="0">
                <a:solidFill>
                  <a:schemeClr val="accent4">
                    <a:lumMod val="50000"/>
                  </a:schemeClr>
                </a:solidFill>
                <a:latin typeface="+mj-lt"/>
              </a:rPr>
              <a:t>More Efficient Installations</a:t>
            </a:r>
          </a:p>
          <a:p>
            <a:pPr marL="742950" lvl="1" indent="-285750">
              <a:lnSpc>
                <a:spcPct val="150000"/>
              </a:lnSpc>
              <a:buFont typeface="Arial" panose="020B0604020202020204" pitchFamily="34" charset="0"/>
              <a:buChar char="•"/>
            </a:pPr>
            <a:r>
              <a:rPr lang="en-US" sz="1400" dirty="0" smtClean="0">
                <a:solidFill>
                  <a:schemeClr val="accent4">
                    <a:lumMod val="50000"/>
                  </a:schemeClr>
                </a:solidFill>
                <a:latin typeface="+mj-lt"/>
              </a:rPr>
              <a:t>Longer Lengths</a:t>
            </a:r>
          </a:p>
          <a:p>
            <a:pPr marL="742950" lvl="1" indent="-285750">
              <a:lnSpc>
                <a:spcPct val="150000"/>
              </a:lnSpc>
              <a:buFont typeface="Arial" panose="020B0604020202020204" pitchFamily="34" charset="0"/>
              <a:buChar char="•"/>
            </a:pPr>
            <a:r>
              <a:rPr lang="en-US" sz="1400" dirty="0" smtClean="0">
                <a:solidFill>
                  <a:schemeClr val="accent4">
                    <a:lumMod val="50000"/>
                  </a:schemeClr>
                </a:solidFill>
                <a:latin typeface="+mj-lt"/>
              </a:rPr>
              <a:t>Larger Diameters</a:t>
            </a:r>
          </a:p>
        </p:txBody>
      </p:sp>
      <p:sp>
        <p:nvSpPr>
          <p:cNvPr id="6" name="Slide Number Placeholder 5"/>
          <p:cNvSpPr>
            <a:spLocks noGrp="1"/>
          </p:cNvSpPr>
          <p:nvPr>
            <p:ph type="sldNum" sz="quarter" idx="12"/>
          </p:nvPr>
        </p:nvSpPr>
        <p:spPr/>
        <p:txBody>
          <a:bodyPr/>
          <a:lstStyle/>
          <a:p>
            <a:fld id="{A09380D0-DBF4-445D-B933-FF0CF90DC860}" type="slidenum">
              <a:rPr lang="en-US" smtClean="0"/>
              <a:t>13</a:t>
            </a:fld>
            <a:endParaRPr lang="en-US" dirty="0"/>
          </a:p>
        </p:txBody>
      </p:sp>
      <p:grpSp>
        <p:nvGrpSpPr>
          <p:cNvPr id="3" name="Group 2"/>
          <p:cNvGrpSpPr/>
          <p:nvPr/>
        </p:nvGrpSpPr>
        <p:grpSpPr>
          <a:xfrm>
            <a:off x="2853714" y="4456924"/>
            <a:ext cx="1065930" cy="1095332"/>
            <a:chOff x="2853714" y="4456924"/>
            <a:chExt cx="1065930" cy="1095332"/>
          </a:xfrm>
        </p:grpSpPr>
        <p:pic>
          <p:nvPicPr>
            <p:cNvPr id="34" name="Picture 33"/>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53714" y="4456924"/>
              <a:ext cx="1065930" cy="1095332"/>
            </a:xfrm>
            <a:prstGeom prst="rect">
              <a:avLst/>
            </a:prstGeom>
          </p:spPr>
        </p:pic>
        <p:sp>
          <p:nvSpPr>
            <p:cNvPr id="47" name="Rectangle 46"/>
            <p:cNvSpPr/>
            <p:nvPr/>
          </p:nvSpPr>
          <p:spPr>
            <a:xfrm>
              <a:off x="3074205" y="4699775"/>
              <a:ext cx="658368" cy="4754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8" name="Picture 47"/>
            <p:cNvPicPr>
              <a:picLocks noChangeAspect="1"/>
            </p:cNvPicPr>
            <p:nvPr/>
          </p:nvPicPr>
          <p:blipFill>
            <a:blip r:embed="rId9" cstate="print">
              <a:extLst>
                <a:ext uri="{BEBA8EAE-BF5A-486C-A8C5-ECC9F3942E4B}">
                  <a14:imgProps xmlns:a14="http://schemas.microsoft.com/office/drawing/2010/main">
                    <a14:imgLayer r:embed="rId10">
                      <a14:imgEffect>
                        <a14:backgroundRemoval t="1600" b="98600" l="2000" r="98200">
                          <a14:foregroundMark x1="50000" y1="7000" x2="49600" y2="93600"/>
                          <a14:foregroundMark x1="50200" y1="94800" x2="85000" y2="71200"/>
                          <a14:foregroundMark x1="85000" y1="71200" x2="90000" y2="46200"/>
                          <a14:foregroundMark x1="90000" y1="45800" x2="52200" y2="5400"/>
                          <a14:foregroundMark x1="72000" y1="15600" x2="69400" y2="75400"/>
                          <a14:foregroundMark x1="49600" y1="8800" x2="22200" y2="14000"/>
                          <a14:foregroundMark x1="21800" y1="15200" x2="6600" y2="40600"/>
                          <a14:foregroundMark x1="7200" y1="42000" x2="9800" y2="65200"/>
                          <a14:foregroundMark x1="11800" y1="72000" x2="25200" y2="87800"/>
                          <a14:foregroundMark x1="26000" y1="88800" x2="47200" y2="93600"/>
                          <a14:foregroundMark x1="63400" y1="94400" x2="88800" y2="70800"/>
                          <a14:foregroundMark x1="91800" y1="42400" x2="81800" y2="21800"/>
                          <a14:foregroundMark x1="37600" y1="12600" x2="87000" y2="51400"/>
                          <a14:foregroundMark x1="30800" y1="24200" x2="79800" y2="63000"/>
                          <a14:foregroundMark x1="30400" y1="42400" x2="64800" y2="73200"/>
                          <a14:foregroundMark x1="23800" y1="31600" x2="30800" y2="62200"/>
                          <a14:foregroundMark x1="11000" y1="50600" x2="41400" y2="81800"/>
                          <a14:foregroundMark x1="36000" y1="64800" x2="80600" y2="69400"/>
                          <a14:foregroundMark x1="25600" y1="65200" x2="79400" y2="64800"/>
                          <a14:foregroundMark x1="31600" y1="36000" x2="31600" y2="45000"/>
                        </a14:backgroundRemoval>
                      </a14:imgEffect>
                    </a14:imgLayer>
                  </a14:imgProps>
                </a:ext>
                <a:ext uri="{28A0092B-C50C-407E-A947-70E740481C1C}">
                  <a14:useLocalDpi xmlns:a14="http://schemas.microsoft.com/office/drawing/2010/main" val="0"/>
                </a:ext>
              </a:extLst>
            </a:blip>
            <a:stretch>
              <a:fillRect/>
            </a:stretch>
          </p:blipFill>
          <p:spPr>
            <a:xfrm>
              <a:off x="3152260" y="4696365"/>
              <a:ext cx="468837" cy="468837"/>
            </a:xfrm>
            <a:prstGeom prst="rect">
              <a:avLst/>
            </a:prstGeom>
          </p:spPr>
        </p:pic>
      </p:grpSp>
      <p:pic>
        <p:nvPicPr>
          <p:cNvPr id="49" name="Picture 48"/>
          <p:cNvPicPr>
            <a:picLocks noChangeAspect="1"/>
          </p:cNvPicPr>
          <p:nvPr/>
        </p:nvPicPr>
        <p:blipFill>
          <a:blip r:embed="rId11" cstate="print">
            <a:extLst>
              <a:ext uri="{BEBA8EAE-BF5A-486C-A8C5-ECC9F3942E4B}">
                <a14:imgProps xmlns:a14="http://schemas.microsoft.com/office/drawing/2010/main">
                  <a14:imgLayer r:embed="rId12">
                    <a14:imgEffect>
                      <a14:backgroundRemoval t="1600" b="98600" l="2000" r="98200">
                        <a14:foregroundMark x1="50000" y1="7000" x2="49600" y2="93600"/>
                        <a14:foregroundMark x1="50200" y1="94800" x2="85000" y2="71200"/>
                        <a14:foregroundMark x1="85000" y1="71200" x2="90000" y2="46200"/>
                        <a14:foregroundMark x1="90000" y1="45800" x2="52200" y2="5400"/>
                        <a14:foregroundMark x1="72000" y1="15600" x2="69400" y2="75400"/>
                        <a14:foregroundMark x1="49600" y1="8800" x2="22200" y2="14000"/>
                        <a14:foregroundMark x1="21800" y1="15200" x2="6600" y2="40600"/>
                        <a14:foregroundMark x1="7200" y1="42000" x2="9800" y2="65200"/>
                        <a14:foregroundMark x1="11800" y1="72000" x2="25200" y2="87800"/>
                        <a14:foregroundMark x1="26000" y1="88800" x2="47200" y2="93600"/>
                        <a14:foregroundMark x1="63400" y1="94400" x2="88800" y2="70800"/>
                        <a14:foregroundMark x1="91800" y1="42400" x2="81800" y2="21800"/>
                        <a14:foregroundMark x1="37600" y1="12600" x2="87000" y2="51400"/>
                        <a14:foregroundMark x1="30800" y1="24200" x2="79800" y2="63000"/>
                        <a14:foregroundMark x1="30400" y1="42400" x2="64800" y2="73200"/>
                        <a14:foregroundMark x1="23800" y1="31600" x2="30800" y2="62200"/>
                        <a14:foregroundMark x1="11000" y1="50600" x2="41400" y2="81800"/>
                        <a14:foregroundMark x1="36000" y1="64800" x2="80600" y2="69400"/>
                        <a14:foregroundMark x1="25600" y1="65200" x2="79400" y2="64800"/>
                        <a14:foregroundMark x1="31600" y1="36000" x2="31600" y2="45000"/>
                      </a14:backgroundRemoval>
                    </a14:imgEffect>
                  </a14:imgLayer>
                </a14:imgProps>
              </a:ext>
              <a:ext uri="{28A0092B-C50C-407E-A947-70E740481C1C}">
                <a14:useLocalDpi xmlns:a14="http://schemas.microsoft.com/office/drawing/2010/main" val="0"/>
              </a:ext>
            </a:extLst>
          </a:blip>
          <a:stretch>
            <a:fillRect/>
          </a:stretch>
        </p:blipFill>
        <p:spPr>
          <a:xfrm>
            <a:off x="5336111" y="4861762"/>
            <a:ext cx="234419" cy="234419"/>
          </a:xfrm>
          <a:prstGeom prst="rect">
            <a:avLst/>
          </a:prstGeom>
        </p:spPr>
      </p:pic>
    </p:spTree>
    <p:extLst>
      <p:ext uri="{BB962C8B-B14F-4D97-AF65-F5344CB8AC3E}">
        <p14:creationId xmlns:p14="http://schemas.microsoft.com/office/powerpoint/2010/main" val="1497324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1+#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0" presetClass="path" presetSubtype="0" repeatCount="3000" accel="50000" decel="50000" fill="hold" grpId="1" nodeType="afterEffect">
                                  <p:stCondLst>
                                    <p:cond delay="2000"/>
                                  </p:stCondLst>
                                  <p:childTnLst>
                                    <p:animMotion origin="layout" path="M -2.77778E-7 -1.48148E-6 L -2.77778E-7 0.04653 L -0.01424 0.06736 L -0.03368 0.07083 L -0.74271 0.07083 L -0.78299 0.03982 L -0.81788 -0.05023 " pathEditMode="relative" rAng="0" ptsTypes="AAAAAAA">
                                      <p:cBhvr>
                                        <p:cTn id="11" dur="3000" fill="hold"/>
                                        <p:tgtEl>
                                          <p:spTgt spid="12"/>
                                        </p:tgtEl>
                                        <p:attrNameLst>
                                          <p:attrName>ppt_x</p:attrName>
                                          <p:attrName>ppt_y</p:attrName>
                                        </p:attrNameLst>
                                      </p:cBhvr>
                                      <p:rCtr x="-40903" y="1019"/>
                                    </p:animMotion>
                                  </p:childTnLst>
                                </p:cTn>
                              </p:par>
                            </p:childTnLst>
                          </p:cTn>
                        </p:par>
                        <p:par>
                          <p:cTn id="12" fill="hold">
                            <p:stCondLst>
                              <p:cond delay="15000"/>
                            </p:stCondLst>
                            <p:childTnLst>
                              <p:par>
                                <p:cTn id="13" presetID="2" presetClass="exit" presetSubtype="8" fill="hold" grpId="2" nodeType="afterEffect">
                                  <p:stCondLst>
                                    <p:cond delay="500"/>
                                  </p:stCondLst>
                                  <p:childTnLst>
                                    <p:anim calcmode="lin" valueType="num">
                                      <p:cBhvr additive="base">
                                        <p:cTn id="14" dur="500"/>
                                        <p:tgtEl>
                                          <p:spTgt spid="12"/>
                                        </p:tgtEl>
                                        <p:attrNameLst>
                                          <p:attrName>ppt_x</p:attrName>
                                        </p:attrNameLst>
                                      </p:cBhvr>
                                      <p:tavLst>
                                        <p:tav tm="0">
                                          <p:val>
                                            <p:strVal val="ppt_x"/>
                                          </p:val>
                                        </p:tav>
                                        <p:tav tm="100000">
                                          <p:val>
                                            <p:strVal val="0-ppt_w/2"/>
                                          </p:val>
                                        </p:tav>
                                      </p:tavLst>
                                    </p:anim>
                                    <p:anim calcmode="lin" valueType="num">
                                      <p:cBhvr additive="base">
                                        <p:cTn id="15" dur="500"/>
                                        <p:tgtEl>
                                          <p:spTgt spid="12"/>
                                        </p:tgtEl>
                                        <p:attrNameLst>
                                          <p:attrName>ppt_y</p:attrName>
                                        </p:attrNameLst>
                                      </p:cBhvr>
                                      <p:tavLst>
                                        <p:tav tm="0">
                                          <p:val>
                                            <p:strVal val="ppt_y"/>
                                          </p:val>
                                        </p:tav>
                                        <p:tav tm="100000">
                                          <p:val>
                                            <p:strVal val="ppt_y"/>
                                          </p:val>
                                        </p:tav>
                                      </p:tavLst>
                                    </p:anim>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16000"/>
                            </p:stCondLst>
                            <p:childTnLst>
                              <p:par>
                                <p:cTn id="18" presetID="10" presetClass="entr" presetSubtype="0" fill="hold" grpId="0" nodeType="after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childTnLst>
                          </p:cTn>
                        </p:par>
                        <p:par>
                          <p:cTn id="21" fill="hold">
                            <p:stCondLst>
                              <p:cond delay="16500"/>
                            </p:stCondLst>
                            <p:childTnLst>
                              <p:par>
                                <p:cTn id="22" presetID="10" presetClass="entr" presetSubtype="0"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500"/>
                                        <p:tgtEl>
                                          <p:spTgt spid="97"/>
                                        </p:tgtEl>
                                      </p:cBhvr>
                                    </p:animEffect>
                                  </p:childTnLst>
                                </p:cTn>
                              </p:par>
                            </p:childTnLst>
                          </p:cTn>
                        </p:par>
                        <p:par>
                          <p:cTn id="25" fill="hold">
                            <p:stCondLst>
                              <p:cond delay="17000"/>
                            </p:stCondLst>
                            <p:childTnLst>
                              <p:par>
                                <p:cTn id="26" presetID="10" presetClass="entr" presetSubtype="0" fill="hold" grpId="1" nodeType="afterEffect">
                                  <p:stCondLst>
                                    <p:cond delay="150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par>
                                <p:cTn id="29" presetID="10" presetClass="entr" presetSubtype="0" fill="hold" nodeType="withEffect">
                                  <p:stCondLst>
                                    <p:cond delay="150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par>
                                <p:cTn id="32" presetID="10" presetClass="entr" presetSubtype="0" fill="hold" nodeType="withEffect">
                                  <p:stCondLst>
                                    <p:cond delay="150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1" nodeType="withEffect">
                                  <p:stCondLst>
                                    <p:cond delay="1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19000"/>
                            </p:stCondLst>
                            <p:childTnLst>
                              <p:par>
                                <p:cTn id="39" presetID="26" presetClass="emph" presetSubtype="0" repeatCount="2000" fill="hold" grpId="0" nodeType="afterEffect">
                                  <p:stCondLst>
                                    <p:cond delay="2000"/>
                                  </p:stCondLst>
                                  <p:childTnLst>
                                    <p:animEffect transition="out" filter="fade">
                                      <p:cBhvr>
                                        <p:cTn id="40" dur="3000" tmFilter="0, 0; .2, .5; .8, .5; 1, 0"/>
                                        <p:tgtEl>
                                          <p:spTgt spid="75"/>
                                        </p:tgtEl>
                                      </p:cBhvr>
                                    </p:animEffect>
                                    <p:animScale>
                                      <p:cBhvr>
                                        <p:cTn id="41" dur="1500" autoRev="1" fill="hold"/>
                                        <p:tgtEl>
                                          <p:spTgt spid="75"/>
                                        </p:tgtEl>
                                      </p:cBhvr>
                                      <p:by x="105000" y="105000"/>
                                    </p:animScale>
                                  </p:childTnLst>
                                  <p:subTnLst>
                                    <p:animClr clrSpc="rgb" dir="cw">
                                      <p:cBhvr override="childStyle">
                                        <p:cTn dur="1" fill="hold" display="0" masterRel="nextClick" afterEffect="1"/>
                                        <p:tgtEl>
                                          <p:spTgt spid="75"/>
                                        </p:tgtEl>
                                        <p:attrNameLst>
                                          <p:attrName>ppt_c</p:attrName>
                                        </p:attrNameLst>
                                      </p:cBhvr>
                                      <p:to>
                                        <a:srgbClr val="0066FF"/>
                                      </p:to>
                                    </p:animClr>
                                  </p:subTnLst>
                                </p:cTn>
                              </p:par>
                              <p:par>
                                <p:cTn id="42" presetID="26" presetClass="emph" presetSubtype="0" repeatCount="2000" fill="hold" nodeType="withEffect">
                                  <p:stCondLst>
                                    <p:cond delay="2000"/>
                                  </p:stCondLst>
                                  <p:childTnLst>
                                    <p:animEffect transition="out" filter="fade">
                                      <p:cBhvr>
                                        <p:cTn id="43" dur="3000" tmFilter="0, 0; .2, .5; .8, .5; 1, 0"/>
                                        <p:tgtEl>
                                          <p:spTgt spid="26"/>
                                        </p:tgtEl>
                                      </p:cBhvr>
                                    </p:animEffect>
                                    <p:animScale>
                                      <p:cBhvr>
                                        <p:cTn id="44" dur="1500" autoRev="1" fill="hold"/>
                                        <p:tgtEl>
                                          <p:spTgt spid="26"/>
                                        </p:tgtEl>
                                      </p:cBhvr>
                                      <p:by x="105000" y="105000"/>
                                    </p:animScale>
                                  </p:childTnLst>
                                  <p:subTnLst>
                                    <p:animClr clrSpc="rgb" dir="cw">
                                      <p:cBhvr override="childStyle">
                                        <p:cTn dur="1" fill="hold" display="0" masterRel="nextClick" afterEffect="1"/>
                                        <p:tgtEl>
                                          <p:spTgt spid="26"/>
                                        </p:tgtEl>
                                        <p:attrNameLst>
                                          <p:attrName>ppt_c</p:attrName>
                                        </p:attrNameLst>
                                      </p:cBhvr>
                                      <p:to>
                                        <a:srgbClr val="0066FF"/>
                                      </p:to>
                                    </p:animClr>
                                  </p:subTnLst>
                                </p:cTn>
                              </p:par>
                              <p:par>
                                <p:cTn id="45" presetID="26" presetClass="emph" presetSubtype="0" repeatCount="2000" fill="hold" grpId="0" nodeType="withEffect">
                                  <p:stCondLst>
                                    <p:cond delay="2000"/>
                                  </p:stCondLst>
                                  <p:childTnLst>
                                    <p:animEffect transition="out" filter="fade">
                                      <p:cBhvr>
                                        <p:cTn id="46" dur="3000" tmFilter="0, 0; .2, .5; .8, .5; 1, 0"/>
                                        <p:tgtEl>
                                          <p:spTgt spid="21"/>
                                        </p:tgtEl>
                                      </p:cBhvr>
                                    </p:animEffect>
                                    <p:animScale>
                                      <p:cBhvr>
                                        <p:cTn id="47" dur="1500" autoRev="1" fill="hold"/>
                                        <p:tgtEl>
                                          <p:spTgt spid="21"/>
                                        </p:tgtEl>
                                      </p:cBhvr>
                                      <p:by x="105000" y="105000"/>
                                    </p:animScale>
                                  </p:childTnLst>
                                  <p:subTnLst>
                                    <p:animClr clrSpc="rgb" dir="cw">
                                      <p:cBhvr override="childStyle">
                                        <p:cTn dur="1" fill="hold" display="0" masterRel="nextClick" afterEffect="1"/>
                                        <p:tgtEl>
                                          <p:spTgt spid="21"/>
                                        </p:tgtEl>
                                        <p:attrNameLst>
                                          <p:attrName>ppt_c</p:attrName>
                                        </p:attrNameLst>
                                      </p:cBhvr>
                                      <p:to>
                                        <a:srgbClr val="0066FF"/>
                                      </p:to>
                                    </p:animClr>
                                  </p:subTnLst>
                                </p:cTn>
                              </p:par>
                            </p:childTnLst>
                          </p:cTn>
                        </p:par>
                        <p:par>
                          <p:cTn id="48" fill="hold">
                            <p:stCondLst>
                              <p:cond delay="27000"/>
                            </p:stCondLst>
                            <p:childTnLst>
                              <p:par>
                                <p:cTn id="49" presetID="30" presetClass="emph" presetSubtype="0" repeatCount="2000" fill="hold" grpId="1" nodeType="afterEffect">
                                  <p:stCondLst>
                                    <p:cond delay="0"/>
                                  </p:stCondLst>
                                  <p:childTnLst>
                                    <p:animClr clrSpc="hsl" dir="cw">
                                      <p:cBhvr override="childStyle">
                                        <p:cTn id="50" dur="2000" fill="hold"/>
                                        <p:tgtEl>
                                          <p:spTgt spid="110"/>
                                        </p:tgtEl>
                                        <p:attrNameLst>
                                          <p:attrName>style.color</p:attrName>
                                        </p:attrNameLst>
                                      </p:cBhvr>
                                      <p:by>
                                        <p:hsl h="0" s="12549" l="25098"/>
                                      </p:by>
                                    </p:animClr>
                                    <p:animClr clrSpc="hsl" dir="cw">
                                      <p:cBhvr>
                                        <p:cTn id="51" dur="2000" fill="hold"/>
                                        <p:tgtEl>
                                          <p:spTgt spid="110"/>
                                        </p:tgtEl>
                                        <p:attrNameLst>
                                          <p:attrName>fillcolor</p:attrName>
                                        </p:attrNameLst>
                                      </p:cBhvr>
                                      <p:by>
                                        <p:hsl h="0" s="12549" l="25098"/>
                                      </p:by>
                                    </p:animClr>
                                    <p:animClr clrSpc="hsl" dir="cw">
                                      <p:cBhvr>
                                        <p:cTn id="52" dur="2000" fill="hold"/>
                                        <p:tgtEl>
                                          <p:spTgt spid="110"/>
                                        </p:tgtEl>
                                        <p:attrNameLst>
                                          <p:attrName>stroke.color</p:attrName>
                                        </p:attrNameLst>
                                      </p:cBhvr>
                                      <p:by>
                                        <p:hsl h="0" s="12549" l="25098"/>
                                      </p:by>
                                    </p:animClr>
                                    <p:set>
                                      <p:cBhvr>
                                        <p:cTn id="53" dur="2000" fill="hold"/>
                                        <p:tgtEl>
                                          <p:spTgt spid="110"/>
                                        </p:tgtEl>
                                        <p:attrNameLst>
                                          <p:attrName>fill.type</p:attrName>
                                        </p:attrNameLst>
                                      </p:cBhvr>
                                      <p:to>
                                        <p:strVal val="solid"/>
                                      </p:to>
                                    </p:set>
                                  </p:childTnLst>
                                  <p:subTnLst>
                                    <p:animClr clrSpc="rgb" dir="cw">
                                      <p:cBhvr override="childStyle">
                                        <p:cTn dur="1" fill="hold" display="0" masterRel="nextClick" afterEffect="1"/>
                                        <p:tgtEl>
                                          <p:spTgt spid="110"/>
                                        </p:tgtEl>
                                        <p:attrNameLst>
                                          <p:attrName>ppt_c</p:attrName>
                                        </p:attrNameLst>
                                      </p:cBhvr>
                                      <p:to>
                                        <a:schemeClr val="bg1"/>
                                      </p:to>
                                    </p:animClr>
                                  </p:subTnLst>
                                </p:cTn>
                              </p:par>
                            </p:childTnLst>
                          </p:cTn>
                        </p:par>
                        <p:par>
                          <p:cTn id="54" fill="hold">
                            <p:stCondLst>
                              <p:cond delay="31000"/>
                            </p:stCondLst>
                            <p:childTnLst>
                              <p:par>
                                <p:cTn id="55" presetID="42" presetClass="exit" presetSubtype="0" fill="hold" grpId="2" nodeType="afterEffect">
                                  <p:stCondLst>
                                    <p:cond delay="1000"/>
                                  </p:stCondLst>
                                  <p:childTnLst>
                                    <p:animEffect transition="out" filter="fade">
                                      <p:cBhvr>
                                        <p:cTn id="56" dur="500"/>
                                        <p:tgtEl>
                                          <p:spTgt spid="75"/>
                                        </p:tgtEl>
                                      </p:cBhvr>
                                    </p:animEffect>
                                    <p:anim calcmode="lin" valueType="num">
                                      <p:cBhvr>
                                        <p:cTn id="57" dur="500"/>
                                        <p:tgtEl>
                                          <p:spTgt spid="75"/>
                                        </p:tgtEl>
                                        <p:attrNameLst>
                                          <p:attrName>ppt_x</p:attrName>
                                        </p:attrNameLst>
                                      </p:cBhvr>
                                      <p:tavLst>
                                        <p:tav tm="0">
                                          <p:val>
                                            <p:strVal val="ppt_x"/>
                                          </p:val>
                                        </p:tav>
                                        <p:tav tm="100000">
                                          <p:val>
                                            <p:strVal val="ppt_x"/>
                                          </p:val>
                                        </p:tav>
                                      </p:tavLst>
                                    </p:anim>
                                    <p:anim calcmode="lin" valueType="num">
                                      <p:cBhvr>
                                        <p:cTn id="58" dur="500"/>
                                        <p:tgtEl>
                                          <p:spTgt spid="75"/>
                                        </p:tgtEl>
                                        <p:attrNameLst>
                                          <p:attrName>ppt_y</p:attrName>
                                        </p:attrNameLst>
                                      </p:cBhvr>
                                      <p:tavLst>
                                        <p:tav tm="0">
                                          <p:val>
                                            <p:strVal val="ppt_y"/>
                                          </p:val>
                                        </p:tav>
                                        <p:tav tm="100000">
                                          <p:val>
                                            <p:strVal val="ppt_y+.1"/>
                                          </p:val>
                                        </p:tav>
                                      </p:tavLst>
                                    </p:anim>
                                    <p:set>
                                      <p:cBhvr>
                                        <p:cTn id="59" dur="1" fill="hold">
                                          <p:stCondLst>
                                            <p:cond delay="499"/>
                                          </p:stCondLst>
                                        </p:cTn>
                                        <p:tgtEl>
                                          <p:spTgt spid="75"/>
                                        </p:tgtEl>
                                        <p:attrNameLst>
                                          <p:attrName>style.visibility</p:attrName>
                                        </p:attrNameLst>
                                      </p:cBhvr>
                                      <p:to>
                                        <p:strVal val="hidden"/>
                                      </p:to>
                                    </p:set>
                                  </p:childTnLst>
                                </p:cTn>
                              </p:par>
                              <p:par>
                                <p:cTn id="60" presetID="42" presetClass="exit" presetSubtype="0" fill="hold" nodeType="withEffect">
                                  <p:stCondLst>
                                    <p:cond delay="1000"/>
                                  </p:stCondLst>
                                  <p:childTnLst>
                                    <p:animEffect transition="out" filter="fade">
                                      <p:cBhvr>
                                        <p:cTn id="61" dur="500"/>
                                        <p:tgtEl>
                                          <p:spTgt spid="26"/>
                                        </p:tgtEl>
                                      </p:cBhvr>
                                    </p:animEffect>
                                    <p:anim calcmode="lin" valueType="num">
                                      <p:cBhvr>
                                        <p:cTn id="62" dur="500"/>
                                        <p:tgtEl>
                                          <p:spTgt spid="26"/>
                                        </p:tgtEl>
                                        <p:attrNameLst>
                                          <p:attrName>ppt_x</p:attrName>
                                        </p:attrNameLst>
                                      </p:cBhvr>
                                      <p:tavLst>
                                        <p:tav tm="0">
                                          <p:val>
                                            <p:strVal val="ppt_x"/>
                                          </p:val>
                                        </p:tav>
                                        <p:tav tm="100000">
                                          <p:val>
                                            <p:strVal val="ppt_x"/>
                                          </p:val>
                                        </p:tav>
                                      </p:tavLst>
                                    </p:anim>
                                    <p:anim calcmode="lin" valueType="num">
                                      <p:cBhvr>
                                        <p:cTn id="63" dur="500"/>
                                        <p:tgtEl>
                                          <p:spTgt spid="26"/>
                                        </p:tgtEl>
                                        <p:attrNameLst>
                                          <p:attrName>ppt_y</p:attrName>
                                        </p:attrNameLst>
                                      </p:cBhvr>
                                      <p:tavLst>
                                        <p:tav tm="0">
                                          <p:val>
                                            <p:strVal val="ppt_y"/>
                                          </p:val>
                                        </p:tav>
                                        <p:tav tm="100000">
                                          <p:val>
                                            <p:strVal val="ppt_y+.1"/>
                                          </p:val>
                                        </p:tav>
                                      </p:tavLst>
                                    </p:anim>
                                    <p:set>
                                      <p:cBhvr>
                                        <p:cTn id="64" dur="1" fill="hold">
                                          <p:stCondLst>
                                            <p:cond delay="499"/>
                                          </p:stCondLst>
                                        </p:cTn>
                                        <p:tgtEl>
                                          <p:spTgt spid="26"/>
                                        </p:tgtEl>
                                        <p:attrNameLst>
                                          <p:attrName>style.visibility</p:attrName>
                                        </p:attrNameLst>
                                      </p:cBhvr>
                                      <p:to>
                                        <p:strVal val="hidden"/>
                                      </p:to>
                                    </p:set>
                                  </p:childTnLst>
                                </p:cTn>
                              </p:par>
                              <p:par>
                                <p:cTn id="65" presetID="42" presetClass="exit" presetSubtype="0" fill="hold" grpId="2" nodeType="withEffect">
                                  <p:stCondLst>
                                    <p:cond delay="1000"/>
                                  </p:stCondLst>
                                  <p:childTnLst>
                                    <p:animEffect transition="out" filter="fade">
                                      <p:cBhvr>
                                        <p:cTn id="66" dur="500"/>
                                        <p:tgtEl>
                                          <p:spTgt spid="21"/>
                                        </p:tgtEl>
                                      </p:cBhvr>
                                    </p:animEffect>
                                    <p:anim calcmode="lin" valueType="num">
                                      <p:cBhvr>
                                        <p:cTn id="67" dur="500"/>
                                        <p:tgtEl>
                                          <p:spTgt spid="21"/>
                                        </p:tgtEl>
                                        <p:attrNameLst>
                                          <p:attrName>ppt_x</p:attrName>
                                        </p:attrNameLst>
                                      </p:cBhvr>
                                      <p:tavLst>
                                        <p:tav tm="0">
                                          <p:val>
                                            <p:strVal val="ppt_x"/>
                                          </p:val>
                                        </p:tav>
                                        <p:tav tm="100000">
                                          <p:val>
                                            <p:strVal val="ppt_x"/>
                                          </p:val>
                                        </p:tav>
                                      </p:tavLst>
                                    </p:anim>
                                    <p:anim calcmode="lin" valueType="num">
                                      <p:cBhvr>
                                        <p:cTn id="68" dur="500"/>
                                        <p:tgtEl>
                                          <p:spTgt spid="21"/>
                                        </p:tgtEl>
                                        <p:attrNameLst>
                                          <p:attrName>ppt_y</p:attrName>
                                        </p:attrNameLst>
                                      </p:cBhvr>
                                      <p:tavLst>
                                        <p:tav tm="0">
                                          <p:val>
                                            <p:strVal val="ppt_y"/>
                                          </p:val>
                                        </p:tav>
                                        <p:tav tm="100000">
                                          <p:val>
                                            <p:strVal val="ppt_y+.1"/>
                                          </p:val>
                                        </p:tav>
                                      </p:tavLst>
                                    </p:anim>
                                    <p:set>
                                      <p:cBhvr>
                                        <p:cTn id="69" dur="1" fill="hold">
                                          <p:stCondLst>
                                            <p:cond delay="499"/>
                                          </p:stCondLst>
                                        </p:cTn>
                                        <p:tgtEl>
                                          <p:spTgt spid="21"/>
                                        </p:tgtEl>
                                        <p:attrNameLst>
                                          <p:attrName>style.visibility</p:attrName>
                                        </p:attrNameLst>
                                      </p:cBhvr>
                                      <p:to>
                                        <p:strVal val="hidden"/>
                                      </p:to>
                                    </p:set>
                                  </p:childTnLst>
                                </p:cTn>
                              </p:par>
                              <p:par>
                                <p:cTn id="70" presetID="10" presetClass="exit" presetSubtype="0" fill="hold" nodeType="withEffect">
                                  <p:stCondLst>
                                    <p:cond delay="1000"/>
                                  </p:stCondLst>
                                  <p:childTnLst>
                                    <p:animEffect transition="out" filter="fade">
                                      <p:cBhvr>
                                        <p:cTn id="71" dur="500"/>
                                        <p:tgtEl>
                                          <p:spTgt spid="96"/>
                                        </p:tgtEl>
                                      </p:cBhvr>
                                    </p:animEffect>
                                    <p:set>
                                      <p:cBhvr>
                                        <p:cTn id="72" dur="1" fill="hold">
                                          <p:stCondLst>
                                            <p:cond delay="499"/>
                                          </p:stCondLst>
                                        </p:cTn>
                                        <p:tgtEl>
                                          <p:spTgt spid="96"/>
                                        </p:tgtEl>
                                        <p:attrNameLst>
                                          <p:attrName>style.visibility</p:attrName>
                                        </p:attrNameLst>
                                      </p:cBhvr>
                                      <p:to>
                                        <p:strVal val="hidden"/>
                                      </p:to>
                                    </p:set>
                                  </p:childTnLst>
                                </p:cTn>
                              </p:par>
                              <p:par>
                                <p:cTn id="73" presetID="10" presetClass="exit" presetSubtype="0" fill="hold" grpId="0" nodeType="withEffect">
                                  <p:stCondLst>
                                    <p:cond delay="1000"/>
                                  </p:stCondLst>
                                  <p:childTnLst>
                                    <p:animEffect transition="out" filter="fade">
                                      <p:cBhvr>
                                        <p:cTn id="74" dur="500"/>
                                        <p:tgtEl>
                                          <p:spTgt spid="88"/>
                                        </p:tgtEl>
                                      </p:cBhvr>
                                    </p:animEffect>
                                    <p:set>
                                      <p:cBhvr>
                                        <p:cTn id="75" dur="1" fill="hold">
                                          <p:stCondLst>
                                            <p:cond delay="499"/>
                                          </p:stCondLst>
                                        </p:cTn>
                                        <p:tgtEl>
                                          <p:spTgt spid="88"/>
                                        </p:tgtEl>
                                        <p:attrNameLst>
                                          <p:attrName>style.visibility</p:attrName>
                                        </p:attrNameLst>
                                      </p:cBhvr>
                                      <p:to>
                                        <p:strVal val="hidden"/>
                                      </p:to>
                                    </p:set>
                                  </p:childTnLst>
                                </p:cTn>
                              </p:par>
                              <p:par>
                                <p:cTn id="76" presetID="10" presetClass="exit" presetSubtype="0" fill="hold" grpId="0" nodeType="withEffect">
                                  <p:stCondLst>
                                    <p:cond delay="1000"/>
                                  </p:stCondLst>
                                  <p:childTnLst>
                                    <p:animEffect transition="out" filter="fade">
                                      <p:cBhvr>
                                        <p:cTn id="77" dur="500"/>
                                        <p:tgtEl>
                                          <p:spTgt spid="125"/>
                                        </p:tgtEl>
                                      </p:cBhvr>
                                    </p:animEffect>
                                    <p:set>
                                      <p:cBhvr>
                                        <p:cTn id="78" dur="1" fill="hold">
                                          <p:stCondLst>
                                            <p:cond delay="499"/>
                                          </p:stCondLst>
                                        </p:cTn>
                                        <p:tgtEl>
                                          <p:spTgt spid="125"/>
                                        </p:tgtEl>
                                        <p:attrNameLst>
                                          <p:attrName>style.visibility</p:attrName>
                                        </p:attrNameLst>
                                      </p:cBhvr>
                                      <p:to>
                                        <p:strVal val="hidden"/>
                                      </p:to>
                                    </p:set>
                                  </p:childTnLst>
                                </p:cTn>
                              </p:par>
                              <p:par>
                                <p:cTn id="79" presetID="10" presetClass="exit" presetSubtype="0" fill="hold" nodeType="withEffect">
                                  <p:stCondLst>
                                    <p:cond delay="1000"/>
                                  </p:stCondLst>
                                  <p:childTnLst>
                                    <p:animEffect transition="out" filter="fade">
                                      <p:cBhvr>
                                        <p:cTn id="80" dur="500"/>
                                        <p:tgtEl>
                                          <p:spTgt spid="132"/>
                                        </p:tgtEl>
                                      </p:cBhvr>
                                    </p:animEffect>
                                    <p:set>
                                      <p:cBhvr>
                                        <p:cTn id="81" dur="1" fill="hold">
                                          <p:stCondLst>
                                            <p:cond delay="499"/>
                                          </p:stCondLst>
                                        </p:cTn>
                                        <p:tgtEl>
                                          <p:spTgt spid="132"/>
                                        </p:tgtEl>
                                        <p:attrNameLst>
                                          <p:attrName>style.visibility</p:attrName>
                                        </p:attrNameLst>
                                      </p:cBhvr>
                                      <p:to>
                                        <p:strVal val="hidden"/>
                                      </p:to>
                                    </p:set>
                                  </p:childTnLst>
                                </p:cTn>
                              </p:par>
                              <p:par>
                                <p:cTn id="82" presetID="10" presetClass="exit" presetSubtype="0" fill="hold" nodeType="withEffect">
                                  <p:stCondLst>
                                    <p:cond delay="1000"/>
                                  </p:stCondLst>
                                  <p:childTnLst>
                                    <p:animEffect transition="out" filter="fade">
                                      <p:cBhvr>
                                        <p:cTn id="83" dur="500"/>
                                        <p:tgtEl>
                                          <p:spTgt spid="128"/>
                                        </p:tgtEl>
                                      </p:cBhvr>
                                    </p:animEffect>
                                    <p:set>
                                      <p:cBhvr>
                                        <p:cTn id="84" dur="1" fill="hold">
                                          <p:stCondLst>
                                            <p:cond delay="499"/>
                                          </p:stCondLst>
                                        </p:cTn>
                                        <p:tgtEl>
                                          <p:spTgt spid="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5" grpId="2" animBg="1"/>
      <p:bldP spid="88" grpId="0"/>
      <p:bldP spid="21" grpId="0" animBg="1"/>
      <p:bldP spid="21" grpId="1" animBg="1"/>
      <p:bldP spid="21" grpId="2" animBg="1"/>
      <p:bldP spid="110" grpId="0" animBg="1"/>
      <p:bldP spid="110" grpId="1" animBg="1"/>
      <p:bldP spid="125" grpId="0"/>
      <p:bldP spid="12" grpId="0" animBg="1"/>
      <p:bldP spid="12" grpId="1" animBg="1"/>
      <p:bldP spid="12"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855" y="241385"/>
            <a:ext cx="559759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Ideal Setup</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endParaRPr lang="en-US" sz="1050" dirty="0">
              <a:solidFill>
                <a:schemeClr val="accent4">
                  <a:lumMod val="50000"/>
                </a:schemeClr>
              </a:solidFill>
            </a:endParaRPr>
          </a:p>
        </p:txBody>
      </p:sp>
      <p:pic>
        <p:nvPicPr>
          <p:cNvPr id="1026" name="Picture 2" descr="\\SERVER\Video\Project Folders\Neofit Projects\Commercial\E G Waterworks\E G Waterworks 00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5822" t="7611" r="4927" b="7611"/>
          <a:stretch/>
        </p:blipFill>
        <p:spPr bwMode="auto">
          <a:xfrm>
            <a:off x="3035800" y="1201095"/>
            <a:ext cx="2147339" cy="17670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SERVER\Video\Project Folders\Neofit Projects\Commercial\reddington pines\reddington pines 02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106" t="19972" r="11635" b="24138"/>
          <a:stretch/>
        </p:blipFill>
        <p:spPr bwMode="auto">
          <a:xfrm>
            <a:off x="3035800" y="3006545"/>
            <a:ext cx="2147339" cy="17670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SERVER\Video\Project Folders\Neofit Projects\Residential\Dr. Goodarzi\dr godarzi 00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185" t="8210" r="11530" b="17200"/>
          <a:stretch/>
        </p:blipFill>
        <p:spPr bwMode="auto">
          <a:xfrm>
            <a:off x="514164" y="2927011"/>
            <a:ext cx="2243486" cy="184616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2" descr="\\SERVER\Video\Project Pending Folders\Mapleview Terrace Apt\Pictures\IMG_5056.JPG"/>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25308" t="16737" r="21948" b="17029"/>
          <a:stretch/>
        </p:blipFill>
        <p:spPr bwMode="auto">
          <a:xfrm>
            <a:off x="5455315" y="1198371"/>
            <a:ext cx="2419515" cy="176976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93720" y="3505810"/>
            <a:ext cx="3533260" cy="284197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oAutofit/>
          </a:bodyPr>
          <a:lstStyle/>
          <a:p>
            <a:pPr>
              <a:lnSpc>
                <a:spcPct val="150000"/>
              </a:lnSpc>
            </a:pPr>
            <a:r>
              <a:rPr lang="en-US" sz="1400" dirty="0">
                <a:solidFill>
                  <a:schemeClr val="accent4">
                    <a:lumMod val="50000"/>
                  </a:schemeClr>
                </a:solidFill>
                <a:latin typeface="+mj-lt"/>
                <a:cs typeface="Times New Roman"/>
              </a:rPr>
              <a:t>Crew 1- Set-up &amp; Any Necessary Access </a:t>
            </a:r>
            <a:r>
              <a:rPr lang="en-US" sz="1400" dirty="0" smtClean="0">
                <a:solidFill>
                  <a:schemeClr val="accent4">
                    <a:lumMod val="50000"/>
                  </a:schemeClr>
                </a:solidFill>
                <a:latin typeface="+mj-lt"/>
                <a:cs typeface="Times New Roman"/>
              </a:rPr>
              <a:t>Pits &amp; Prepare for Installation</a:t>
            </a:r>
            <a:r>
              <a:rPr lang="en-US" sz="1400" dirty="0">
                <a:solidFill>
                  <a:schemeClr val="accent4">
                    <a:lumMod val="50000"/>
                  </a:schemeClr>
                </a:solidFill>
                <a:latin typeface="+mj-lt"/>
                <a:cs typeface="Times New Roman"/>
              </a:rPr>
              <a:t/>
            </a:r>
            <a:br>
              <a:rPr lang="en-US" sz="1400" dirty="0">
                <a:solidFill>
                  <a:schemeClr val="accent4">
                    <a:lumMod val="50000"/>
                  </a:schemeClr>
                </a:solidFill>
                <a:latin typeface="+mj-lt"/>
                <a:cs typeface="Times New Roman"/>
              </a:rPr>
            </a:br>
            <a:endParaRPr lang="en-US" sz="1400" dirty="0">
              <a:solidFill>
                <a:schemeClr val="accent4">
                  <a:lumMod val="50000"/>
                </a:schemeClr>
              </a:solidFill>
              <a:latin typeface="+mj-lt"/>
              <a:cs typeface="Times New Roman"/>
            </a:endParaRPr>
          </a:p>
          <a:p>
            <a:pPr>
              <a:lnSpc>
                <a:spcPct val="150000"/>
              </a:lnSpc>
            </a:pPr>
            <a:r>
              <a:rPr lang="en-US" sz="1400" dirty="0">
                <a:solidFill>
                  <a:schemeClr val="accent4">
                    <a:lumMod val="50000"/>
                  </a:schemeClr>
                </a:solidFill>
                <a:latin typeface="+mj-lt"/>
                <a:cs typeface="Times New Roman"/>
              </a:rPr>
              <a:t>Crew 2- Cleaning, Lining, and Expansion Process</a:t>
            </a:r>
            <a:br>
              <a:rPr lang="en-US" sz="1400" dirty="0">
                <a:solidFill>
                  <a:schemeClr val="accent4">
                    <a:lumMod val="50000"/>
                  </a:schemeClr>
                </a:solidFill>
                <a:latin typeface="+mj-lt"/>
                <a:cs typeface="Times New Roman"/>
              </a:rPr>
            </a:br>
            <a:endParaRPr lang="en-US" sz="1400" dirty="0">
              <a:solidFill>
                <a:schemeClr val="accent4">
                  <a:lumMod val="50000"/>
                </a:schemeClr>
              </a:solidFill>
              <a:latin typeface="+mj-lt"/>
              <a:cs typeface="Times New Roman"/>
            </a:endParaRPr>
          </a:p>
          <a:p>
            <a:pPr>
              <a:lnSpc>
                <a:spcPct val="150000"/>
              </a:lnSpc>
            </a:pPr>
            <a:r>
              <a:rPr lang="en-US" sz="1400" dirty="0">
                <a:solidFill>
                  <a:schemeClr val="accent4">
                    <a:lumMod val="50000"/>
                  </a:schemeClr>
                </a:solidFill>
                <a:latin typeface="+mj-lt"/>
                <a:cs typeface="Times New Roman"/>
              </a:rPr>
              <a:t>Crew 3- </a:t>
            </a:r>
            <a:r>
              <a:rPr lang="en-US" sz="1400" dirty="0" smtClean="0">
                <a:solidFill>
                  <a:schemeClr val="accent4">
                    <a:lumMod val="50000"/>
                  </a:schemeClr>
                </a:solidFill>
                <a:latin typeface="+mj-lt"/>
                <a:cs typeface="Times New Roman"/>
              </a:rPr>
              <a:t>Reconnection </a:t>
            </a:r>
            <a:r>
              <a:rPr lang="en-US" sz="1400" dirty="0">
                <a:solidFill>
                  <a:schemeClr val="accent4">
                    <a:lumMod val="50000"/>
                  </a:schemeClr>
                </a:solidFill>
                <a:latin typeface="+mj-lt"/>
                <a:cs typeface="Times New Roman"/>
              </a:rPr>
              <a:t>and Site </a:t>
            </a:r>
            <a:r>
              <a:rPr lang="en-US" sz="1400" dirty="0" smtClean="0">
                <a:solidFill>
                  <a:schemeClr val="accent4">
                    <a:lumMod val="50000"/>
                  </a:schemeClr>
                </a:solidFill>
                <a:latin typeface="+mj-lt"/>
                <a:cs typeface="Times New Roman"/>
              </a:rPr>
              <a:t>Clean </a:t>
            </a:r>
            <a:r>
              <a:rPr lang="en-US" sz="1400" dirty="0">
                <a:solidFill>
                  <a:schemeClr val="accent4">
                    <a:lumMod val="50000"/>
                  </a:schemeClr>
                </a:solidFill>
                <a:latin typeface="+mj-lt"/>
                <a:cs typeface="Times New Roman"/>
              </a:rPr>
              <a:t>up </a:t>
            </a:r>
            <a:endParaRPr lang="en-US" sz="1400" dirty="0">
              <a:solidFill>
                <a:schemeClr val="accent4">
                  <a:lumMod val="50000"/>
                </a:schemeClr>
              </a:solidFill>
              <a:latin typeface="+mj-lt"/>
            </a:endParaRPr>
          </a:p>
        </p:txBody>
      </p:sp>
      <p:sp>
        <p:nvSpPr>
          <p:cNvPr id="15" name="Content Placeholder 4"/>
          <p:cNvSpPr txBox="1">
            <a:spLocks/>
          </p:cNvSpPr>
          <p:nvPr/>
        </p:nvSpPr>
        <p:spPr>
          <a:xfrm>
            <a:off x="5455315" y="879726"/>
            <a:ext cx="2324307" cy="321784"/>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1600" b="1" dirty="0" smtClean="0"/>
              <a:t>Crew 3</a:t>
            </a:r>
            <a:endParaRPr lang="en-US" sz="1400" dirty="0"/>
          </a:p>
        </p:txBody>
      </p:sp>
      <p:sp>
        <p:nvSpPr>
          <p:cNvPr id="16" name="Content Placeholder 4"/>
          <p:cNvSpPr txBox="1">
            <a:spLocks/>
          </p:cNvSpPr>
          <p:nvPr/>
        </p:nvSpPr>
        <p:spPr>
          <a:xfrm>
            <a:off x="3015793" y="879726"/>
            <a:ext cx="2324307" cy="321784"/>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1600" b="1" dirty="0" smtClean="0"/>
              <a:t>Crew 2</a:t>
            </a:r>
            <a:endParaRPr lang="en-US" sz="1400" dirty="0"/>
          </a:p>
        </p:txBody>
      </p:sp>
      <p:sp>
        <p:nvSpPr>
          <p:cNvPr id="17" name="Content Placeholder 4"/>
          <p:cNvSpPr txBox="1">
            <a:spLocks/>
          </p:cNvSpPr>
          <p:nvPr/>
        </p:nvSpPr>
        <p:spPr>
          <a:xfrm>
            <a:off x="501070" y="879726"/>
            <a:ext cx="2324307" cy="321784"/>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1600" b="1" dirty="0" smtClean="0"/>
              <a:t>Crew 1</a:t>
            </a:r>
            <a:endParaRPr lang="en-US" sz="1400" dirty="0"/>
          </a:p>
        </p:txBody>
      </p:sp>
      <p:sp>
        <p:nvSpPr>
          <p:cNvPr id="3" name="Slide Number Placeholder 2"/>
          <p:cNvSpPr>
            <a:spLocks noGrp="1"/>
          </p:cNvSpPr>
          <p:nvPr>
            <p:ph type="sldNum" sz="quarter" idx="12"/>
          </p:nvPr>
        </p:nvSpPr>
        <p:spPr/>
        <p:txBody>
          <a:bodyPr/>
          <a:lstStyle/>
          <a:p>
            <a:fld id="{A09380D0-DBF4-445D-B933-FF0CF90DC860}" type="slidenum">
              <a:rPr lang="en-US" smtClean="0"/>
              <a:t>14</a:t>
            </a:fld>
            <a:endParaRPr lang="en-US" dirty="0"/>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164" y="1201510"/>
            <a:ext cx="2243486" cy="1681709"/>
          </a:xfrm>
          <a:prstGeom prst="rect">
            <a:avLst/>
          </a:prstGeom>
          <a:ln>
            <a:solidFill>
              <a:schemeClr val="accent1"/>
            </a:solidFill>
          </a:ln>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164" y="4811580"/>
            <a:ext cx="2246376" cy="1710296"/>
          </a:xfrm>
          <a:prstGeom prst="rect">
            <a:avLst/>
          </a:prstGeom>
          <a:ln>
            <a:solidFill>
              <a:schemeClr val="accent1"/>
            </a:solidFill>
          </a:ln>
        </p:spPr>
      </p:pic>
      <p:pic>
        <p:nvPicPr>
          <p:cNvPr id="3075" name="Picture 3" descr="\\SERVER\Video\Project Pending Folders\Mapleview Terrace Apt\Pictures\IMG_5042.JPG"/>
          <p:cNvPicPr>
            <a:picLocks noChangeAspect="1" noChangeArrowheads="1"/>
          </p:cNvPicPr>
          <p:nvPr/>
        </p:nvPicPr>
        <p:blipFill rotWithShape="1">
          <a:blip r:embed="rId11">
            <a:extLst>
              <a:ext uri="{28A0092B-C50C-407E-A947-70E740481C1C}">
                <a14:useLocalDpi xmlns:a14="http://schemas.microsoft.com/office/drawing/2010/main" val="0"/>
              </a:ext>
            </a:extLst>
          </a:blip>
          <a:srcRect l="14379" r="20154"/>
          <a:stretch/>
        </p:blipFill>
        <p:spPr bwMode="auto">
          <a:xfrm rot="5400000">
            <a:off x="3254322" y="4593062"/>
            <a:ext cx="1710295" cy="2147338"/>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34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59400" y="1009485"/>
            <a:ext cx="6106395" cy="576075"/>
          </a:xfrm>
        </p:spPr>
        <p:txBody>
          <a:bodyPr>
            <a:normAutofit/>
          </a:bodyPr>
          <a:lstStyle/>
          <a:p>
            <a:r>
              <a:rPr lang="en-US" sz="2000" dirty="0" smtClean="0"/>
              <a:t>Cleaning and Lining of </a:t>
            </a:r>
            <a:r>
              <a:rPr lang="en-US" sz="2000" dirty="0"/>
              <a:t>Bends </a:t>
            </a:r>
            <a:r>
              <a:rPr lang="en-US" sz="2000" dirty="0" smtClean="0"/>
              <a:t>and </a:t>
            </a:r>
            <a:r>
              <a:rPr lang="en-US" sz="2000" dirty="0"/>
              <a:t>Curves</a:t>
            </a:r>
          </a:p>
        </p:txBody>
      </p:sp>
      <p:sp>
        <p:nvSpPr>
          <p:cNvPr id="6" name="TextBox 5"/>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&amp; Bends</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endParaRPr lang="en-US" sz="1050" dirty="0">
              <a:solidFill>
                <a:schemeClr val="accent4">
                  <a:lumMod val="50000"/>
                </a:schemeClr>
              </a:solidFill>
            </a:endParaRPr>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404" b="98772" l="10824" r="90824"/>
                    </a14:imgEffect>
                  </a14:imgLayer>
                </a14:imgProps>
              </a:ext>
              <a:ext uri="{28A0092B-C50C-407E-A947-70E740481C1C}">
                <a14:useLocalDpi xmlns:a14="http://schemas.microsoft.com/office/drawing/2010/main" val="0"/>
              </a:ext>
            </a:extLst>
          </a:blip>
          <a:srcRect l="34786" r="30427"/>
          <a:stretch/>
        </p:blipFill>
        <p:spPr>
          <a:xfrm>
            <a:off x="754679" y="2008015"/>
            <a:ext cx="878996" cy="1694474"/>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717" b="96996" l="30508" r="89831">
                        <a14:foregroundMark x1="66441" y1="5579" x2="68814" y2="9013"/>
                      </a14:backgroundRemoval>
                    </a14:imgEffect>
                  </a14:imgLayer>
                </a14:imgProps>
              </a:ext>
              <a:ext uri="{28A0092B-C50C-407E-A947-70E740481C1C}">
                <a14:useLocalDpi xmlns:a14="http://schemas.microsoft.com/office/drawing/2010/main" val="0"/>
              </a:ext>
            </a:extLst>
          </a:blip>
          <a:stretch>
            <a:fillRect/>
          </a:stretch>
        </p:blipFill>
        <p:spPr>
          <a:xfrm>
            <a:off x="1873507" y="2029556"/>
            <a:ext cx="2160823" cy="1706684"/>
          </a:xfrm>
          <a:prstGeom prst="rect">
            <a:avLst/>
          </a:prstGeom>
        </p:spPr>
      </p:pic>
      <p:pic>
        <p:nvPicPr>
          <p:cNvPr id="8" name="Picture 7"/>
          <p:cNvPicPr>
            <a:picLocks noChangeAspect="1"/>
          </p:cNvPicPr>
          <p:nvPr/>
        </p:nvPicPr>
        <p:blipFill rotWithShape="1">
          <a:blip r:embed="rId6">
            <a:extLst>
              <a:ext uri="{BEBA8EAE-BF5A-486C-A8C5-ECC9F3942E4B}">
                <a14:imgProps xmlns:a14="http://schemas.microsoft.com/office/drawing/2010/main">
                  <a14:imgLayer r:embed="rId7">
                    <a14:imgEffect>
                      <a14:backgroundRemoval t="37607" b="89915" l="1923" r="98077"/>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t="36737" b="16922"/>
          <a:stretch/>
        </p:blipFill>
        <p:spPr>
          <a:xfrm>
            <a:off x="757924" y="4518360"/>
            <a:ext cx="3302000" cy="1147622"/>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600" b="99200" l="9600" r="91200"/>
                    </a14:imgEffect>
                  </a14:imgLayer>
                </a14:imgProps>
              </a:ext>
              <a:ext uri="{28A0092B-C50C-407E-A947-70E740481C1C}">
                <a14:useLocalDpi xmlns:a14="http://schemas.microsoft.com/office/drawing/2010/main" val="0"/>
              </a:ext>
            </a:extLst>
          </a:blip>
          <a:stretch>
            <a:fillRect/>
          </a:stretch>
        </p:blipFill>
        <p:spPr>
          <a:xfrm>
            <a:off x="4348662" y="2053512"/>
            <a:ext cx="1682728" cy="1682728"/>
          </a:xfrm>
          <a:prstGeom prst="rect">
            <a:avLst/>
          </a:prstGeom>
        </p:spPr>
      </p:pic>
      <p:pic>
        <p:nvPicPr>
          <p:cNvPr id="1028" name="Picture 4" descr="Image result for pictures of lead fittings">
            <a:extLst>
              <a:ext uri="{FF2B5EF4-FFF2-40B4-BE49-F238E27FC236}">
                <a16:creationId xmlns:a16="http://schemas.microsoft.com/office/drawing/2014/main" xmlns="" id="{AC289D3F-AF62-4951-9E28-C4C78268339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5778" b="96889" l="9778" r="89778"/>
                    </a14:imgEffect>
                  </a14:imgLayer>
                </a14:imgProps>
              </a:ext>
              <a:ext uri="{28A0092B-C50C-407E-A947-70E740481C1C}">
                <a14:useLocalDpi xmlns:a14="http://schemas.microsoft.com/office/drawing/2010/main" val="0"/>
              </a:ext>
            </a:extLst>
          </a:blip>
          <a:srcRect/>
          <a:stretch>
            <a:fillRect/>
          </a:stretch>
        </p:blipFill>
        <p:spPr bwMode="auto">
          <a:xfrm>
            <a:off x="4959827" y="412029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6" name="&quot;No&quot; Symbol 6">
            <a:extLst>
              <a:ext uri="{FF2B5EF4-FFF2-40B4-BE49-F238E27FC236}">
                <a16:creationId xmlns:a16="http://schemas.microsoft.com/office/drawing/2014/main" xmlns="" id="{4F8359F0-9B35-4204-80EB-8EBB24CE01A0}"/>
              </a:ext>
            </a:extLst>
          </p:cNvPr>
          <p:cNvSpPr/>
          <p:nvPr/>
        </p:nvSpPr>
        <p:spPr>
          <a:xfrm>
            <a:off x="4926060" y="4061168"/>
            <a:ext cx="2112275" cy="2342705"/>
          </a:xfrm>
          <a:prstGeom prst="noSmoking">
            <a:avLst>
              <a:gd name="adj" fmla="val 290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42" name="Picture 18" descr="Image result for pictures of galvanized fittings">
            <a:extLst>
              <a:ext uri="{FF2B5EF4-FFF2-40B4-BE49-F238E27FC236}">
                <a16:creationId xmlns:a16="http://schemas.microsoft.com/office/drawing/2014/main" xmlns="" id="{63E39D7E-DEAC-4212-8A78-2E407026E594}"/>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13322" y="1962919"/>
            <a:ext cx="1680222" cy="1680222"/>
          </a:xfrm>
          <a:prstGeom prst="rect">
            <a:avLst/>
          </a:prstGeom>
          <a:noFill/>
          <a:extLst>
            <a:ext uri="{909E8E84-426E-40DD-AFC4-6F175D3DCCD1}">
              <a14:hiddenFill xmlns:a14="http://schemas.microsoft.com/office/drawing/2010/main">
                <a:solidFill>
                  <a:srgbClr val="FFFFFF"/>
                </a:solidFill>
              </a14:hiddenFill>
            </a:ext>
          </a:extLst>
        </p:spPr>
      </p:pic>
      <p:sp>
        <p:nvSpPr>
          <p:cNvPr id="28" name="&quot;No&quot; Symbol 6">
            <a:extLst>
              <a:ext uri="{FF2B5EF4-FFF2-40B4-BE49-F238E27FC236}">
                <a16:creationId xmlns:a16="http://schemas.microsoft.com/office/drawing/2014/main" xmlns="" id="{D9E919D9-F610-4EFF-A3CF-8FA1E81558CA}"/>
              </a:ext>
            </a:extLst>
          </p:cNvPr>
          <p:cNvSpPr/>
          <p:nvPr/>
        </p:nvSpPr>
        <p:spPr>
          <a:xfrm>
            <a:off x="6397295" y="1508750"/>
            <a:ext cx="2112275" cy="2342705"/>
          </a:xfrm>
          <a:prstGeom prst="noSmoking">
            <a:avLst>
              <a:gd name="adj" fmla="val 290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Slide Number Placeholder 6"/>
          <p:cNvSpPr>
            <a:spLocks noGrp="1"/>
          </p:cNvSpPr>
          <p:nvPr>
            <p:ph type="sldNum" sz="quarter" idx="12"/>
          </p:nvPr>
        </p:nvSpPr>
        <p:spPr/>
        <p:txBody>
          <a:bodyPr/>
          <a:lstStyle/>
          <a:p>
            <a:fld id="{A09380D0-DBF4-445D-B933-FF0CF90DC860}" type="slidenum">
              <a:rPr lang="en-US" smtClean="0"/>
              <a:t>15</a:t>
            </a:fld>
            <a:endParaRPr lang="en-US" dirty="0"/>
          </a:p>
        </p:txBody>
      </p:sp>
    </p:spTree>
    <p:extLst>
      <p:ext uri="{BB962C8B-B14F-4D97-AF65-F5344CB8AC3E}">
        <p14:creationId xmlns:p14="http://schemas.microsoft.com/office/powerpoint/2010/main" val="1771437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59400" y="894270"/>
            <a:ext cx="6106395" cy="2035465"/>
          </a:xfrm>
        </p:spPr>
        <p:txBody>
          <a:bodyPr>
            <a:normAutofit/>
          </a:bodyPr>
          <a:lstStyle/>
          <a:p>
            <a:r>
              <a:rPr lang="en-US" sz="2000" dirty="0"/>
              <a:t>Cleaning</a:t>
            </a:r>
          </a:p>
          <a:p>
            <a:pPr lvl="1"/>
            <a:r>
              <a:rPr lang="en-US" sz="1800" dirty="0"/>
              <a:t>Mandrels</a:t>
            </a:r>
          </a:p>
          <a:p>
            <a:pPr lvl="1"/>
            <a:r>
              <a:rPr lang="en-US" sz="1800" dirty="0"/>
              <a:t>Brushes</a:t>
            </a:r>
          </a:p>
          <a:p>
            <a:pPr lvl="1"/>
            <a:r>
              <a:rPr lang="en-US" sz="1800" dirty="0"/>
              <a:t>Cleaning Pigs</a:t>
            </a:r>
          </a:p>
          <a:p>
            <a:pPr lvl="1"/>
            <a:r>
              <a:rPr lang="en-US" sz="1800" dirty="0"/>
              <a:t>Jetting</a:t>
            </a:r>
          </a:p>
        </p:txBody>
      </p:sp>
      <p:sp>
        <p:nvSpPr>
          <p:cNvPr id="6" name="TextBox 5"/>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&amp; Cleaning</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endParaRPr lang="en-US" sz="1050" dirty="0">
              <a:solidFill>
                <a:schemeClr val="accent4">
                  <a:lumMod val="50000"/>
                </a:schemeClr>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225" t="20259" r="4268" b="20131"/>
          <a:stretch/>
        </p:blipFill>
        <p:spPr>
          <a:xfrm>
            <a:off x="6914705" y="2615727"/>
            <a:ext cx="1916736" cy="1766630"/>
          </a:xfrm>
          <a:prstGeom prst="rect">
            <a:avLst/>
          </a:prstGeom>
          <a:ln>
            <a:solidFill>
              <a:schemeClr val="accent1"/>
            </a:solidFill>
          </a:ln>
        </p:spPr>
      </p:pic>
      <p:sp>
        <p:nvSpPr>
          <p:cNvPr id="12" name="Content Placeholder 4"/>
          <p:cNvSpPr txBox="1">
            <a:spLocks/>
          </p:cNvSpPr>
          <p:nvPr/>
        </p:nvSpPr>
        <p:spPr>
          <a:xfrm>
            <a:off x="385855" y="2968140"/>
            <a:ext cx="6106395" cy="2975469"/>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1800" b="1" u="sng" dirty="0" smtClean="0"/>
              <a:t>Not</a:t>
            </a:r>
            <a:r>
              <a:rPr lang="en-US" sz="1800" b="1" dirty="0" smtClean="0"/>
              <a:t> Coating – Neofit does not take hours to complete</a:t>
            </a:r>
          </a:p>
          <a:p>
            <a:r>
              <a:rPr lang="en-US" sz="1800" b="1" dirty="0" smtClean="0"/>
              <a:t>Immediate Return to Service</a:t>
            </a:r>
          </a:p>
          <a:p>
            <a:r>
              <a:rPr lang="en-US" sz="1600" dirty="0" smtClean="0"/>
              <a:t>Remove Scale Build-Up</a:t>
            </a:r>
          </a:p>
          <a:p>
            <a:pPr lvl="1"/>
            <a:r>
              <a:rPr lang="en-US" sz="1600" dirty="0" smtClean="0"/>
              <a:t>Increase </a:t>
            </a:r>
            <a:r>
              <a:rPr lang="en-US" sz="1600" dirty="0"/>
              <a:t>inside diameter</a:t>
            </a:r>
          </a:p>
          <a:p>
            <a:r>
              <a:rPr lang="en-US" sz="1600" dirty="0"/>
              <a:t>Clear Obstructions</a:t>
            </a:r>
          </a:p>
          <a:p>
            <a:r>
              <a:rPr lang="en-US" sz="1600" dirty="0"/>
              <a:t>Clear Sharp Obtrusions</a:t>
            </a:r>
          </a:p>
          <a:p>
            <a:pPr lvl="1"/>
            <a:r>
              <a:rPr lang="en-US" sz="1600" dirty="0"/>
              <a:t>Fins found in </a:t>
            </a:r>
            <a:r>
              <a:rPr lang="en-US" sz="1600" dirty="0" smtClean="0"/>
              <a:t/>
            </a:r>
            <a:br>
              <a:rPr lang="en-US" sz="1600" dirty="0" smtClean="0"/>
            </a:br>
            <a:r>
              <a:rPr lang="en-US" sz="1600" dirty="0" smtClean="0"/>
              <a:t>some </a:t>
            </a:r>
            <a:r>
              <a:rPr lang="en-US" sz="1600" dirty="0"/>
              <a:t>lead pipe</a:t>
            </a:r>
          </a:p>
        </p:txBody>
      </p:sp>
      <p:pic>
        <p:nvPicPr>
          <p:cNvPr id="14" name="Picture 13" descr="G:\Neofit Procedure pictures\Step 6\IMG_0486.JPG"/>
          <p:cNvPicPr/>
          <p:nvPr/>
        </p:nvPicPr>
        <p:blipFill rotWithShape="1">
          <a:blip r:embed="rId3" cstate="print">
            <a:extLst>
              <a:ext uri="{28A0092B-C50C-407E-A947-70E740481C1C}">
                <a14:useLocalDpi xmlns:a14="http://schemas.microsoft.com/office/drawing/2010/main" val="0"/>
              </a:ext>
            </a:extLst>
          </a:blip>
          <a:srcRect l="13361" t="19855" r="16637" b="20338"/>
          <a:stretch/>
        </p:blipFill>
        <p:spPr bwMode="auto">
          <a:xfrm>
            <a:off x="4418380" y="4524460"/>
            <a:ext cx="2255329" cy="1669700"/>
          </a:xfrm>
          <a:prstGeom prst="rect">
            <a:avLst/>
          </a:prstGeom>
          <a:noFill/>
          <a:ln>
            <a:solidFill>
              <a:schemeClr val="accent1"/>
            </a:solidFill>
          </a:ln>
        </p:spPr>
      </p:pic>
      <p:pic>
        <p:nvPicPr>
          <p:cNvPr id="15" name="Picture 14" descr="G:\Neofit Procedure pictures\Step 6\IMG_0487.JPG"/>
          <p:cNvPicPr/>
          <p:nvPr/>
        </p:nvPicPr>
        <p:blipFill>
          <a:blip r:embed="rId4" cstate="print">
            <a:extLst>
              <a:ext uri="{28A0092B-C50C-407E-A947-70E740481C1C}">
                <a14:useLocalDpi xmlns:a14="http://schemas.microsoft.com/office/drawing/2010/main" val="0"/>
              </a:ext>
            </a:extLst>
          </a:blip>
          <a:srcRect l="5292" t="22685" r="18797" b="22453"/>
          <a:stretch>
            <a:fillRect/>
          </a:stretch>
        </p:blipFill>
        <p:spPr bwMode="auto">
          <a:xfrm>
            <a:off x="4567865" y="663840"/>
            <a:ext cx="2265895" cy="1669700"/>
          </a:xfrm>
          <a:prstGeom prst="rect">
            <a:avLst/>
          </a:prstGeom>
          <a:noFill/>
          <a:ln>
            <a:solidFill>
              <a:schemeClr val="accent1"/>
            </a:solidFill>
          </a:ln>
        </p:spPr>
      </p:pic>
      <p:sp>
        <p:nvSpPr>
          <p:cNvPr id="11" name="Slide Number Placeholder 10"/>
          <p:cNvSpPr>
            <a:spLocks noGrp="1"/>
          </p:cNvSpPr>
          <p:nvPr>
            <p:ph type="sldNum" sz="quarter" idx="12"/>
          </p:nvPr>
        </p:nvSpPr>
        <p:spPr/>
        <p:txBody>
          <a:bodyPr/>
          <a:lstStyle/>
          <a:p>
            <a:fld id="{A09380D0-DBF4-445D-B933-FF0CF90DC860}" type="slidenum">
              <a:rPr lang="en-US" smtClean="0"/>
              <a:t>16</a:t>
            </a:fld>
            <a:endParaRPr lang="en-US" dirty="0"/>
          </a:p>
        </p:txBody>
      </p:sp>
    </p:spTree>
    <p:extLst>
      <p:ext uri="{BB962C8B-B14F-4D97-AF65-F5344CB8AC3E}">
        <p14:creationId xmlns:p14="http://schemas.microsoft.com/office/powerpoint/2010/main" val="2112593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9380D0-DBF4-445D-B933-FF0CF90DC860}" type="slidenum">
              <a:rPr lang="en-US" smtClean="0"/>
              <a:t>17</a:t>
            </a:fld>
            <a:endParaRPr lang="en-US" dirty="0"/>
          </a:p>
        </p:txBody>
      </p:sp>
      <p:sp>
        <p:nvSpPr>
          <p:cNvPr id="6" name="TextBox 5"/>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 Liner Integrity Test Ports</a:t>
            </a:r>
            <a:endParaRPr lang="en-US" sz="1050" dirty="0">
              <a:solidFill>
                <a:schemeClr val="accent4">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14" y="1045447"/>
            <a:ext cx="6931573" cy="5198680"/>
          </a:xfrm>
          <a:prstGeom prst="rect">
            <a:avLst/>
          </a:prstGeom>
        </p:spPr>
      </p:pic>
    </p:spTree>
    <p:extLst>
      <p:ext uri="{BB962C8B-B14F-4D97-AF65-F5344CB8AC3E}">
        <p14:creationId xmlns:p14="http://schemas.microsoft.com/office/powerpoint/2010/main" val="795692261"/>
      </p:ext>
    </p:extLst>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quarter" idx="4"/>
          </p:nvPr>
        </p:nvSpPr>
        <p:spPr>
          <a:xfrm>
            <a:off x="385855" y="1009485"/>
            <a:ext cx="5391010" cy="5376700"/>
          </a:xfrm>
        </p:spPr>
        <p:txBody>
          <a:bodyPr>
            <a:normAutofit/>
          </a:bodyPr>
          <a:lstStyle/>
          <a:p>
            <a:r>
              <a:rPr lang="en-US" sz="1600" dirty="0" smtClean="0">
                <a:solidFill>
                  <a:schemeClr val="accent4">
                    <a:lumMod val="50000"/>
                  </a:schemeClr>
                </a:solidFill>
              </a:rPr>
              <a:t>Warning Labels</a:t>
            </a:r>
            <a:endParaRPr lang="en-US" sz="1600" dirty="0">
              <a:solidFill>
                <a:schemeClr val="accent4">
                  <a:lumMod val="50000"/>
                </a:schemeClr>
              </a:solidFill>
            </a:endParaRPr>
          </a:p>
          <a:p>
            <a:pPr lvl="1"/>
            <a:r>
              <a:rPr lang="en-US" sz="1600" dirty="0">
                <a:solidFill>
                  <a:schemeClr val="accent4">
                    <a:lumMod val="50000"/>
                  </a:schemeClr>
                </a:solidFill>
              </a:rPr>
              <a:t>Tag your lines after </a:t>
            </a:r>
            <a:r>
              <a:rPr lang="en-US" sz="1600" dirty="0" smtClean="0">
                <a:solidFill>
                  <a:schemeClr val="accent4">
                    <a:lumMod val="50000"/>
                  </a:schemeClr>
                </a:solidFill>
              </a:rPr>
              <a:t>installation</a:t>
            </a:r>
          </a:p>
          <a:p>
            <a:pPr lvl="1"/>
            <a:r>
              <a:rPr lang="en-US" sz="1600" dirty="0" smtClean="0">
                <a:solidFill>
                  <a:schemeClr val="accent4">
                    <a:lumMod val="50000"/>
                  </a:schemeClr>
                </a:solidFill>
              </a:rPr>
              <a:t>Blue Paint Indicators</a:t>
            </a:r>
          </a:p>
          <a:p>
            <a:pPr lvl="1"/>
            <a:endParaRPr lang="en-US" sz="1600" dirty="0">
              <a:solidFill>
                <a:schemeClr val="accent4">
                  <a:lumMod val="50000"/>
                </a:schemeClr>
              </a:solidFill>
            </a:endParaRPr>
          </a:p>
          <a:p>
            <a:r>
              <a:rPr lang="en-US" sz="1600" dirty="0" smtClean="0">
                <a:solidFill>
                  <a:schemeClr val="accent4">
                    <a:lumMod val="50000"/>
                  </a:schemeClr>
                </a:solidFill>
              </a:rPr>
              <a:t>Immediate Return to Service- NSF</a:t>
            </a:r>
            <a:endParaRPr lang="en-US" sz="1600" dirty="0">
              <a:solidFill>
                <a:schemeClr val="accent4">
                  <a:lumMod val="50000"/>
                </a:schemeClr>
              </a:solidFill>
            </a:endParaRPr>
          </a:p>
          <a:p>
            <a:pPr lvl="1"/>
            <a:endParaRPr lang="en-US" sz="1600" dirty="0">
              <a:solidFill>
                <a:schemeClr val="accent4">
                  <a:lumMod val="50000"/>
                </a:schemeClr>
              </a:solidFill>
            </a:endParaRPr>
          </a:p>
          <a:p>
            <a:pPr marL="365760" lvl="1" indent="0">
              <a:buNone/>
            </a:pPr>
            <a:endParaRPr lang="en-US" sz="1600" dirty="0">
              <a:solidFill>
                <a:schemeClr val="accent4">
                  <a:lumMod val="50000"/>
                </a:schemeClr>
              </a:solidFill>
            </a:endParaRPr>
          </a:p>
          <a:p>
            <a:pPr lvl="1"/>
            <a:endParaRPr lang="en-US" sz="1400" dirty="0">
              <a:solidFill>
                <a:schemeClr val="accent4">
                  <a:lumMod val="50000"/>
                </a:schemeClr>
              </a:solidFill>
            </a:endParaRPr>
          </a:p>
        </p:txBody>
      </p:sp>
      <p:sp>
        <p:nvSpPr>
          <p:cNvPr id="12" name="TextBox 11"/>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After Installation</a:t>
            </a:r>
            <a:endParaRPr lang="en-US" sz="1050" dirty="0">
              <a:solidFill>
                <a:schemeClr val="accent4">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876" y="1653719"/>
            <a:ext cx="2261113" cy="3318467"/>
          </a:xfrm>
          <a:prstGeom prst="rect">
            <a:avLst/>
          </a:prstGeom>
          <a:ln>
            <a:solidFill>
              <a:schemeClr val="accent1"/>
            </a:solidFill>
          </a:ln>
        </p:spPr>
      </p:pic>
      <p:sp>
        <p:nvSpPr>
          <p:cNvPr id="4" name="Slide Number Placeholder 3"/>
          <p:cNvSpPr>
            <a:spLocks noGrp="1"/>
          </p:cNvSpPr>
          <p:nvPr>
            <p:ph type="sldNum" sz="quarter" idx="12"/>
          </p:nvPr>
        </p:nvSpPr>
        <p:spPr/>
        <p:txBody>
          <a:bodyPr/>
          <a:lstStyle/>
          <a:p>
            <a:fld id="{A09380D0-DBF4-445D-B933-FF0CF90DC860}" type="slidenum">
              <a:rPr lang="en-US" smtClean="0"/>
              <a:t>18</a:t>
            </a:fld>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291" r="3921"/>
          <a:stretch/>
        </p:blipFill>
        <p:spPr>
          <a:xfrm>
            <a:off x="616285" y="3312953"/>
            <a:ext cx="5213295" cy="1916744"/>
          </a:xfrm>
          <a:prstGeom prst="rect">
            <a:avLst/>
          </a:prstGeom>
          <a:ln>
            <a:solidFill>
              <a:schemeClr val="accent1"/>
            </a:solidFill>
          </a:ln>
        </p:spPr>
      </p:pic>
      <p:cxnSp>
        <p:nvCxnSpPr>
          <p:cNvPr id="9" name="Straight Arrow Connector 8"/>
          <p:cNvCxnSpPr/>
          <p:nvPr/>
        </p:nvCxnSpPr>
        <p:spPr>
          <a:xfrm flipH="1" flipV="1">
            <a:off x="2664330" y="4695533"/>
            <a:ext cx="614480" cy="960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ontent Placeholder 3"/>
          <p:cNvSpPr>
            <a:spLocks noGrp="1"/>
          </p:cNvSpPr>
          <p:nvPr>
            <p:ph sz="quarter" idx="4"/>
          </p:nvPr>
        </p:nvSpPr>
        <p:spPr>
          <a:xfrm>
            <a:off x="6536958" y="5041178"/>
            <a:ext cx="2036685" cy="345644"/>
          </a:xfrm>
        </p:spPr>
        <p:txBody>
          <a:bodyPr>
            <a:normAutofit/>
          </a:bodyPr>
          <a:lstStyle/>
          <a:p>
            <a:pPr marL="0" lvl="1" indent="0">
              <a:buNone/>
            </a:pPr>
            <a:r>
              <a:rPr lang="en-US" sz="1200" dirty="0" smtClean="0">
                <a:solidFill>
                  <a:schemeClr val="accent4">
                    <a:lumMod val="50000"/>
                  </a:schemeClr>
                </a:solidFill>
              </a:rPr>
              <a:t>Warning Label Example</a:t>
            </a:r>
            <a:endParaRPr lang="en-US" sz="1200" dirty="0">
              <a:solidFill>
                <a:schemeClr val="accent4">
                  <a:lumMod val="50000"/>
                </a:schemeClr>
              </a:solidFill>
            </a:endParaRPr>
          </a:p>
        </p:txBody>
      </p:sp>
      <p:sp>
        <p:nvSpPr>
          <p:cNvPr id="5" name="TextBox 4"/>
          <p:cNvSpPr txBox="1"/>
          <p:nvPr/>
        </p:nvSpPr>
        <p:spPr>
          <a:xfrm>
            <a:off x="6492250" y="3889860"/>
            <a:ext cx="1920250" cy="960125"/>
          </a:xfrm>
          <a:prstGeom prst="rect">
            <a:avLst/>
          </a:prstGeom>
          <a:solidFill>
            <a:schemeClr val="bg1"/>
          </a:solidFill>
        </p:spPr>
        <p:txBody>
          <a:bodyPr wrap="square" rtlCol="0">
            <a:noAutofit/>
          </a:bodyPr>
          <a:lstStyle/>
          <a:p>
            <a:pPr algn="ctr"/>
            <a:r>
              <a:rPr lang="en-US" sz="1400" b="1" dirty="0" smtClean="0">
                <a:solidFill>
                  <a:srgbClr val="FF0000"/>
                </a:solidFill>
              </a:rPr>
              <a:t>Installer Information &amp; Phone Number</a:t>
            </a:r>
            <a:endParaRPr lang="en-US" sz="1400" b="1" dirty="0">
              <a:solidFill>
                <a:srgbClr val="FF0000"/>
              </a:solidFill>
            </a:endParaRPr>
          </a:p>
        </p:txBody>
      </p:sp>
    </p:spTree>
    <p:extLst>
      <p:ext uri="{BB962C8B-B14F-4D97-AF65-F5344CB8AC3E}">
        <p14:creationId xmlns:p14="http://schemas.microsoft.com/office/powerpoint/2010/main" val="71006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quarter" idx="4"/>
          </p:nvPr>
        </p:nvSpPr>
        <p:spPr>
          <a:xfrm>
            <a:off x="385856" y="1009485"/>
            <a:ext cx="4766888" cy="5376700"/>
          </a:xfrm>
        </p:spPr>
        <p:txBody>
          <a:bodyPr>
            <a:normAutofit lnSpcReduction="10000"/>
          </a:bodyPr>
          <a:lstStyle/>
          <a:p>
            <a:r>
              <a:rPr lang="en-US" sz="1600" dirty="0" smtClean="0">
                <a:solidFill>
                  <a:schemeClr val="accent4">
                    <a:lumMod val="50000"/>
                  </a:schemeClr>
                </a:solidFill>
              </a:rPr>
              <a:t>Frozen lines – Neofit Testing</a:t>
            </a:r>
          </a:p>
          <a:p>
            <a:pPr lvl="1"/>
            <a:r>
              <a:rPr lang="en-US" sz="1600" dirty="0" smtClean="0">
                <a:solidFill>
                  <a:schemeClr val="accent4">
                    <a:lumMod val="50000"/>
                  </a:schemeClr>
                </a:solidFill>
              </a:rPr>
              <a:t>Figure 1 depicts a ¾” copper pipe lined with Neofit and frozen for 48hrs. Shows no signs of damage to pipe.</a:t>
            </a:r>
          </a:p>
          <a:p>
            <a:pPr lvl="1"/>
            <a:r>
              <a:rPr lang="en-US" sz="1600" dirty="0" smtClean="0">
                <a:solidFill>
                  <a:schemeClr val="accent4">
                    <a:lumMod val="50000"/>
                  </a:schemeClr>
                </a:solidFill>
              </a:rPr>
              <a:t>Figure 2 depicts ¾” copper pipe </a:t>
            </a:r>
            <a:r>
              <a:rPr lang="en-US" sz="1600" b="1" dirty="0" smtClean="0">
                <a:solidFill>
                  <a:schemeClr val="accent4">
                    <a:lumMod val="50000"/>
                  </a:schemeClr>
                </a:solidFill>
              </a:rPr>
              <a:t>not</a:t>
            </a:r>
            <a:r>
              <a:rPr lang="en-US" sz="1600" dirty="0" smtClean="0">
                <a:solidFill>
                  <a:schemeClr val="accent4">
                    <a:lumMod val="50000"/>
                  </a:schemeClr>
                </a:solidFill>
              </a:rPr>
              <a:t> lined with Neofit and frozen for 48hrs. Notice the split in the copper pipe near the fitting.</a:t>
            </a:r>
          </a:p>
          <a:p>
            <a:pPr lvl="1"/>
            <a:r>
              <a:rPr lang="en-US" sz="1600" dirty="0" smtClean="0">
                <a:solidFill>
                  <a:schemeClr val="accent4">
                    <a:lumMod val="50000"/>
                  </a:schemeClr>
                </a:solidFill>
              </a:rPr>
              <a:t>Figure 3 depicts ¾” PEX tubing with an </a:t>
            </a:r>
            <a:r>
              <a:rPr lang="en-US" sz="1600" dirty="0" err="1" smtClean="0">
                <a:solidFill>
                  <a:schemeClr val="accent4">
                    <a:lumMod val="50000"/>
                  </a:schemeClr>
                </a:solidFill>
              </a:rPr>
              <a:t>approx</a:t>
            </a:r>
            <a:r>
              <a:rPr lang="en-US" sz="1600" dirty="0" smtClean="0">
                <a:solidFill>
                  <a:schemeClr val="accent4">
                    <a:lumMod val="50000"/>
                  </a:schemeClr>
                </a:solidFill>
              </a:rPr>
              <a:t> ¼” hole drilled in it and then lined with Neofit. Pipe frozen for 48 hrs. Shows no signs of damage to pipe or any breach where hole is drilled</a:t>
            </a:r>
          </a:p>
          <a:p>
            <a:r>
              <a:rPr lang="en-US" sz="1600" dirty="0" smtClean="0">
                <a:solidFill>
                  <a:schemeClr val="accent4">
                    <a:lumMod val="50000"/>
                  </a:schemeClr>
                </a:solidFill>
              </a:rPr>
              <a:t>Conclusion: Pipes lined with Neofit were not damaged when frozen. Neofit added strength to host pipe and protected from splitting as show in figure 2</a:t>
            </a:r>
            <a:endParaRPr lang="en-US" sz="1600" dirty="0">
              <a:solidFill>
                <a:schemeClr val="accent4">
                  <a:lumMod val="50000"/>
                </a:schemeClr>
              </a:solidFill>
            </a:endParaRPr>
          </a:p>
          <a:p>
            <a:pPr lvl="1"/>
            <a:endParaRPr lang="en-US" sz="1600" dirty="0">
              <a:solidFill>
                <a:schemeClr val="accent4">
                  <a:lumMod val="50000"/>
                </a:schemeClr>
              </a:solidFill>
            </a:endParaRPr>
          </a:p>
          <a:p>
            <a:r>
              <a:rPr lang="en-US" sz="1600" dirty="0" smtClean="0">
                <a:solidFill>
                  <a:schemeClr val="accent4">
                    <a:lumMod val="50000"/>
                  </a:schemeClr>
                </a:solidFill>
              </a:rPr>
              <a:t>Damaged Line after installation? Two options:</a:t>
            </a:r>
          </a:p>
          <a:p>
            <a:pPr lvl="1"/>
            <a:r>
              <a:rPr lang="en-US" sz="1600" dirty="0" smtClean="0">
                <a:solidFill>
                  <a:schemeClr val="accent4">
                    <a:lumMod val="50000"/>
                  </a:schemeClr>
                </a:solidFill>
              </a:rPr>
              <a:t>Repairing damaged liner</a:t>
            </a:r>
          </a:p>
          <a:p>
            <a:pPr lvl="1"/>
            <a:r>
              <a:rPr lang="en-US" sz="1600" dirty="0" smtClean="0">
                <a:solidFill>
                  <a:schemeClr val="accent4">
                    <a:lumMod val="50000"/>
                  </a:schemeClr>
                </a:solidFill>
              </a:rPr>
              <a:t>Removing damaged liner</a:t>
            </a:r>
            <a:endParaRPr lang="en-US" sz="1600" dirty="0">
              <a:solidFill>
                <a:schemeClr val="accent4">
                  <a:lumMod val="50000"/>
                </a:schemeClr>
              </a:solidFill>
            </a:endParaRPr>
          </a:p>
        </p:txBody>
      </p:sp>
      <p:sp>
        <p:nvSpPr>
          <p:cNvPr id="12" name="TextBox 11"/>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After Installation</a:t>
            </a:r>
            <a:endParaRPr lang="en-US" sz="1050" dirty="0">
              <a:solidFill>
                <a:schemeClr val="accent4">
                  <a:lumMod val="50000"/>
                </a:schemeClr>
              </a:solidFill>
            </a:endParaRPr>
          </a:p>
        </p:txBody>
      </p:sp>
      <p:sp>
        <p:nvSpPr>
          <p:cNvPr id="4" name="Slide Number Placeholder 3"/>
          <p:cNvSpPr>
            <a:spLocks noGrp="1"/>
          </p:cNvSpPr>
          <p:nvPr>
            <p:ph type="sldNum" sz="quarter" idx="12"/>
          </p:nvPr>
        </p:nvSpPr>
        <p:spPr/>
        <p:txBody>
          <a:bodyPr/>
          <a:lstStyle/>
          <a:p>
            <a:fld id="{A09380D0-DBF4-445D-B933-FF0CF90DC860}" type="slidenum">
              <a:rPr lang="en-US" smtClean="0"/>
              <a:t>19</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265" t="40753" r="45959" b="43526"/>
          <a:stretch/>
        </p:blipFill>
        <p:spPr>
          <a:xfrm>
            <a:off x="5493720" y="893926"/>
            <a:ext cx="3179929" cy="119089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0561" b="39578"/>
          <a:stretch/>
        </p:blipFill>
        <p:spPr>
          <a:xfrm>
            <a:off x="5493719" y="2699305"/>
            <a:ext cx="3179930" cy="113276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49353" r="6866" b="4478"/>
          <a:stretch/>
        </p:blipFill>
        <p:spPr>
          <a:xfrm>
            <a:off x="5493719" y="4427530"/>
            <a:ext cx="3179930" cy="1152150"/>
          </a:xfrm>
          <a:prstGeom prst="rect">
            <a:avLst/>
          </a:prstGeom>
        </p:spPr>
      </p:pic>
      <p:sp>
        <p:nvSpPr>
          <p:cNvPr id="11" name="TextBox 10"/>
          <p:cNvSpPr txBox="1"/>
          <p:nvPr/>
        </p:nvSpPr>
        <p:spPr>
          <a:xfrm>
            <a:off x="5167277" y="883668"/>
            <a:ext cx="268835" cy="369332"/>
          </a:xfrm>
          <a:prstGeom prst="rect">
            <a:avLst/>
          </a:prstGeom>
          <a:noFill/>
        </p:spPr>
        <p:txBody>
          <a:bodyPr wrap="square" rtlCol="0">
            <a:spAutoFit/>
          </a:bodyPr>
          <a:lstStyle/>
          <a:p>
            <a:r>
              <a:rPr lang="en-US" dirty="0" smtClean="0"/>
              <a:t>1</a:t>
            </a:r>
            <a:endParaRPr lang="en-US" dirty="0"/>
          </a:p>
        </p:txBody>
      </p:sp>
      <p:sp>
        <p:nvSpPr>
          <p:cNvPr id="13" name="TextBox 12"/>
          <p:cNvSpPr txBox="1"/>
          <p:nvPr/>
        </p:nvSpPr>
        <p:spPr>
          <a:xfrm>
            <a:off x="5152743" y="2699305"/>
            <a:ext cx="268835" cy="369332"/>
          </a:xfrm>
          <a:prstGeom prst="rect">
            <a:avLst/>
          </a:prstGeom>
          <a:noFill/>
        </p:spPr>
        <p:txBody>
          <a:bodyPr wrap="square" rtlCol="0">
            <a:spAutoFit/>
          </a:bodyPr>
          <a:lstStyle/>
          <a:p>
            <a:r>
              <a:rPr lang="en-US" dirty="0" smtClean="0"/>
              <a:t>2</a:t>
            </a:r>
            <a:endParaRPr lang="en-US" dirty="0"/>
          </a:p>
        </p:txBody>
      </p:sp>
      <p:sp>
        <p:nvSpPr>
          <p:cNvPr id="14" name="TextBox 13"/>
          <p:cNvSpPr txBox="1"/>
          <p:nvPr/>
        </p:nvSpPr>
        <p:spPr>
          <a:xfrm>
            <a:off x="5152743" y="4427530"/>
            <a:ext cx="268835" cy="369332"/>
          </a:xfrm>
          <a:prstGeom prst="rect">
            <a:avLst/>
          </a:prstGeom>
          <a:noFill/>
        </p:spPr>
        <p:txBody>
          <a:bodyPr wrap="square" rtlCol="0">
            <a:spAutoFit/>
          </a:bodyPr>
          <a:lstStyle/>
          <a:p>
            <a:r>
              <a:rPr lang="en-US" dirty="0"/>
              <a:t>3</a:t>
            </a:r>
          </a:p>
        </p:txBody>
      </p:sp>
      <p:cxnSp>
        <p:nvCxnSpPr>
          <p:cNvPr id="16" name="Straight Arrow Connector 15"/>
          <p:cNvCxnSpPr/>
          <p:nvPr/>
        </p:nvCxnSpPr>
        <p:spPr>
          <a:xfrm flipV="1">
            <a:off x="7298755" y="3621026"/>
            <a:ext cx="576075" cy="3840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488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7020" y="126170"/>
            <a:ext cx="8909960" cy="921720"/>
          </a:xfrm>
          <a:prstGeom prst="rect">
            <a:avLst/>
          </a:prstGeom>
        </p:spPr>
        <p:txBody>
          <a:bodyPr vert="horz" lIns="91440" tIns="45720" rIns="91440" bIns="45720" rtlCol="0">
            <a:normAutofit fontScale="92500"/>
          </a:bodyPr>
          <a:lstStyle/>
          <a:p>
            <a:pPr marL="123825" indent="-15875" algn="ctr">
              <a:lnSpc>
                <a:spcPct val="150000"/>
              </a:lnSpc>
              <a:spcBef>
                <a:spcPct val="20000"/>
              </a:spcBef>
              <a:spcAft>
                <a:spcPts val="300"/>
              </a:spcAft>
              <a:buClr>
                <a:schemeClr val="accent6">
                  <a:lumMod val="75000"/>
                </a:schemeClr>
              </a:buClr>
              <a:buSzPct val="130000"/>
              <a:defRPr/>
            </a:pPr>
            <a:r>
              <a:rPr lang="en-US" sz="19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NSF/ANSI 61 Certified</a:t>
            </a:r>
            <a:endParaRPr lang="en-US" sz="1900" dirty="0">
              <a:solidFill>
                <a:schemeClr val="accent4">
                  <a:lumMod val="50000"/>
                </a:schemeClr>
              </a:solidFill>
            </a:endParaRPr>
          </a:p>
          <a:p>
            <a:pPr marL="123825" indent="-15875" algn="ctr">
              <a:lnSpc>
                <a:spcPct val="150000"/>
              </a:lnSpc>
              <a:spcBef>
                <a:spcPct val="20000"/>
              </a:spcBef>
              <a:spcAft>
                <a:spcPts val="300"/>
              </a:spcAft>
              <a:buClr>
                <a:schemeClr val="accent6">
                  <a:lumMod val="75000"/>
                </a:schemeClr>
              </a:buClr>
              <a:buSzPct val="130000"/>
              <a:defRPr/>
            </a:pPr>
            <a:r>
              <a:rPr lang="en-US" sz="1300" dirty="0" smtClean="0">
                <a:solidFill>
                  <a:schemeClr val="accent4">
                    <a:lumMod val="50000"/>
                  </a:schemeClr>
                </a:solidFill>
              </a:rPr>
              <a:t>The </a:t>
            </a:r>
            <a:r>
              <a:rPr lang="en-US" sz="1300" dirty="0">
                <a:solidFill>
                  <a:schemeClr val="accent4">
                    <a:lumMod val="50000"/>
                  </a:schemeClr>
                </a:solidFill>
              </a:rPr>
              <a:t>Water Quality Association has issued certification for Neofit to the standards of NSF 61/ANSI 61 and NSF 61/ANSI 372 </a:t>
            </a:r>
            <a:endParaRPr kumimoji="0" lang="en-US" sz="1300" b="0" i="0" u="none" strike="noStrike" kern="1200" cap="none" spc="0" normalizeH="0" baseline="0" noProof="0" dirty="0">
              <a:ln>
                <a:noFill/>
              </a:ln>
              <a:solidFill>
                <a:schemeClr val="accent4">
                  <a:lumMod val="50000"/>
                </a:schemeClr>
              </a:solidFill>
              <a:effectLst/>
              <a:uLnTx/>
              <a:uFillTx/>
            </a:endParaRPr>
          </a:p>
          <a:p>
            <a:pPr marL="228600" marR="0" lvl="0" indent="-182563" algn="l" defTabSz="914400" rtl="0" eaLnBrk="1" fontAlgn="auto" latinLnBrk="0" hangingPunct="1">
              <a:lnSpc>
                <a:spcPct val="100000"/>
              </a:lnSpc>
              <a:spcBef>
                <a:spcPct val="20000"/>
              </a:spcBef>
              <a:spcAft>
                <a:spcPts val="300"/>
              </a:spcAft>
              <a:buClr>
                <a:schemeClr val="accent6">
                  <a:lumMod val="75000"/>
                </a:schemeClr>
              </a:buClr>
              <a:buSzPct val="130000"/>
              <a:tabLst/>
              <a:defRPr/>
            </a:pPr>
            <a:endParaRPr kumimoji="0" lang="en-US" sz="1400" b="0" i="0" u="none" strike="noStrike" kern="1200" cap="none" spc="0" normalizeH="0" baseline="0" noProof="0" dirty="0">
              <a:ln>
                <a:noFill/>
              </a:ln>
              <a:solidFill>
                <a:schemeClr val="accent4">
                  <a:lumMod val="50000"/>
                </a:schemeClr>
              </a:solidFill>
              <a:effectLst/>
              <a:uLnTx/>
              <a:uFillTx/>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40" y="1194210"/>
            <a:ext cx="4043710" cy="2926080"/>
          </a:xfrm>
          <a:prstGeom prst="rect">
            <a:avLst/>
          </a:prstGeom>
          <a:ln>
            <a:solidFill>
              <a:schemeClr val="accent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190" y="3429000"/>
            <a:ext cx="4416446" cy="3017520"/>
          </a:xfrm>
          <a:prstGeom prst="rect">
            <a:avLst/>
          </a:prstGeom>
          <a:ln>
            <a:solidFill>
              <a:schemeClr val="accent1"/>
            </a:solidFill>
          </a:ln>
        </p:spPr>
      </p:pic>
      <p:sp>
        <p:nvSpPr>
          <p:cNvPr id="5" name="Slide Number Placeholder 4"/>
          <p:cNvSpPr>
            <a:spLocks noGrp="1"/>
          </p:cNvSpPr>
          <p:nvPr>
            <p:ph type="sldNum" sz="quarter" idx="12"/>
          </p:nvPr>
        </p:nvSpPr>
        <p:spPr/>
        <p:txBody>
          <a:bodyPr/>
          <a:lstStyle/>
          <a:p>
            <a:fld id="{A09380D0-DBF4-445D-B933-FF0CF90DC860}" type="slidenum">
              <a:rPr lang="en-US" smtClean="0"/>
              <a:t>2</a:t>
            </a:fld>
            <a:endParaRPr lang="en-US" dirty="0"/>
          </a:p>
        </p:txBody>
      </p:sp>
    </p:spTree>
    <p:extLst>
      <p:ext uri="{BB962C8B-B14F-4D97-AF65-F5344CB8AC3E}">
        <p14:creationId xmlns:p14="http://schemas.microsoft.com/office/powerpoint/2010/main" val="2278744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1970" y="261113"/>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Cost Savings </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endParaRPr lang="en-US" sz="1050" dirty="0">
              <a:solidFill>
                <a:schemeClr val="accent4">
                  <a:lumMod val="50000"/>
                </a:schemeClr>
              </a:solidFill>
            </a:endParaRPr>
          </a:p>
        </p:txBody>
      </p:sp>
      <p:sp>
        <p:nvSpPr>
          <p:cNvPr id="5" name="Content Placeholder 7"/>
          <p:cNvSpPr>
            <a:spLocks noGrp="1"/>
          </p:cNvSpPr>
          <p:nvPr>
            <p:ph sz="quarter" idx="4"/>
          </p:nvPr>
        </p:nvSpPr>
        <p:spPr>
          <a:xfrm>
            <a:off x="309045" y="1316725"/>
            <a:ext cx="8602720" cy="4992650"/>
          </a:xfrm>
        </p:spPr>
        <p:txBody>
          <a:bodyPr>
            <a:normAutofit/>
          </a:bodyPr>
          <a:lstStyle/>
          <a:p>
            <a:r>
              <a:rPr lang="en-US" sz="1600" dirty="0"/>
              <a:t>Average savings estimated at 35-45%</a:t>
            </a:r>
          </a:p>
          <a:p>
            <a:pPr lvl="1"/>
            <a:r>
              <a:rPr lang="en-US" sz="1600" dirty="0"/>
              <a:t>As depth or length of </a:t>
            </a:r>
            <a:r>
              <a:rPr lang="en-US" sz="1600" dirty="0" smtClean="0"/>
              <a:t>line increases</a:t>
            </a:r>
            <a:r>
              <a:rPr lang="en-US" sz="1600" dirty="0"/>
              <a:t>, so does your savings</a:t>
            </a:r>
          </a:p>
          <a:p>
            <a:pPr lvl="1"/>
            <a:endParaRPr lang="en-US" sz="1600" dirty="0"/>
          </a:p>
          <a:p>
            <a:endParaRPr lang="en-US" sz="1600" dirty="0"/>
          </a:p>
          <a:p>
            <a:pPr marL="365760" lvl="1" indent="0">
              <a:buNone/>
            </a:pPr>
            <a:endParaRPr lang="en-US" sz="1600" dirty="0"/>
          </a:p>
          <a:p>
            <a:pPr lvl="1"/>
            <a:endParaRPr lang="en-US" sz="1600" dirty="0"/>
          </a:p>
          <a:p>
            <a:pPr lvl="1"/>
            <a:endParaRPr lang="en-US" sz="1600" dirty="0"/>
          </a:p>
          <a:p>
            <a:pPr lvl="1"/>
            <a:endParaRPr lang="en-US" sz="1600" dirty="0"/>
          </a:p>
          <a:p>
            <a:endParaRPr lang="en-US" sz="1600" i="1" dirty="0"/>
          </a:p>
        </p:txBody>
      </p:sp>
      <p:graphicFrame>
        <p:nvGraphicFramePr>
          <p:cNvPr id="3" name="Chart 2"/>
          <p:cNvGraphicFramePr/>
          <p:nvPr>
            <p:extLst>
              <p:ext uri="{D42A27DB-BD31-4B8C-83A1-F6EECF244321}">
                <p14:modId xmlns:p14="http://schemas.microsoft.com/office/powerpoint/2010/main" val="650854845"/>
              </p:ext>
            </p:extLst>
          </p:nvPr>
        </p:nvGraphicFramePr>
        <p:xfrm>
          <a:off x="3343040" y="2276851"/>
          <a:ext cx="5546251" cy="421762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09380D0-DBF4-445D-B933-FF0CF90DC860}" type="slidenum">
              <a:rPr lang="en-US" smtClean="0"/>
              <a:t>20</a:t>
            </a:fld>
            <a:endParaRPr lang="en-US" dirty="0"/>
          </a:p>
        </p:txBody>
      </p:sp>
    </p:spTree>
    <p:extLst>
      <p:ext uri="{BB962C8B-B14F-4D97-AF65-F5344CB8AC3E}">
        <p14:creationId xmlns:p14="http://schemas.microsoft.com/office/powerpoint/2010/main" val="3251951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855" y="241385"/>
            <a:ext cx="8602720"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Dealer to Installer Warranty</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endParaRPr lang="en-US" sz="1050"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fld id="{A09380D0-DBF4-445D-B933-FF0CF90DC860}" type="slidenum">
              <a:rPr lang="en-US" smtClean="0"/>
              <a:t>21</a:t>
            </a:fld>
            <a:endParaRPr lang="en-US" dirty="0"/>
          </a:p>
        </p:txBody>
      </p:sp>
      <p:sp>
        <p:nvSpPr>
          <p:cNvPr id="8" name="Content Placeholder 7"/>
          <p:cNvSpPr>
            <a:spLocks noGrp="1"/>
          </p:cNvSpPr>
          <p:nvPr>
            <p:ph sz="quarter" idx="4"/>
          </p:nvPr>
        </p:nvSpPr>
        <p:spPr>
          <a:xfrm>
            <a:off x="1153955" y="6008763"/>
            <a:ext cx="6836090" cy="531042"/>
          </a:xfrm>
        </p:spPr>
        <p:txBody>
          <a:bodyPr>
            <a:normAutofit/>
          </a:bodyPr>
          <a:lstStyle/>
          <a:p>
            <a:pPr marL="219075" indent="0" algn="ctr">
              <a:buNone/>
            </a:pPr>
            <a:r>
              <a:rPr lang="en-US" sz="1200" dirty="0" smtClean="0"/>
              <a:t>Neofit+Plus </a:t>
            </a:r>
            <a:r>
              <a:rPr lang="en-US" sz="1200" dirty="0"/>
              <a:t>liner has a standard ten-year limited warranty from the distributor/manufacturer. For municipal projects, Neofit+Plus liner has a 25 year limited warranty.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575" y="932676"/>
            <a:ext cx="6512307" cy="5037682"/>
          </a:xfrm>
          <a:prstGeom prst="rect">
            <a:avLst/>
          </a:prstGeom>
          <a:ln>
            <a:solidFill>
              <a:schemeClr val="bg2">
                <a:lumMod val="50000"/>
              </a:schemeClr>
            </a:solidFill>
          </a:ln>
        </p:spPr>
      </p:pic>
      <p:sp>
        <p:nvSpPr>
          <p:cNvPr id="9" name="Rectangle 8"/>
          <p:cNvSpPr/>
          <p:nvPr/>
        </p:nvSpPr>
        <p:spPr>
          <a:xfrm>
            <a:off x="1345980" y="971080"/>
            <a:ext cx="6473902" cy="4926795"/>
          </a:xfrm>
          <a:prstGeom prst="rect">
            <a:avLst/>
          </a:prstGeom>
          <a:blipFill dpi="0" rotWithShape="1">
            <a:blip r:embed="rId4">
              <a:alphaModFix amt="1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763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3390190" y="1752600"/>
            <a:ext cx="5525210" cy="3733800"/>
          </a:xfrm>
        </p:spPr>
        <p:txBody>
          <a:bodyPr>
            <a:normAutofit/>
          </a:bodyPr>
          <a:lstStyle/>
          <a:p>
            <a:r>
              <a:rPr lang="en-US" sz="1500" dirty="0">
                <a:solidFill>
                  <a:schemeClr val="accent4">
                    <a:lumMod val="50000"/>
                  </a:schemeClr>
                </a:solidFill>
              </a:rPr>
              <a:t>For Pipe Sizes:	-- 1/2”- 2” ID (U.S.)</a:t>
            </a:r>
          </a:p>
          <a:p>
            <a:r>
              <a:rPr lang="en-US" sz="1500" dirty="0">
                <a:solidFill>
                  <a:schemeClr val="accent4">
                    <a:lumMod val="50000"/>
                  </a:schemeClr>
                </a:solidFill>
              </a:rPr>
              <a:t>For Pipe Types:	-- Lead, Plastic, Copper, Galvanized</a:t>
            </a:r>
          </a:p>
          <a:p>
            <a:r>
              <a:rPr lang="en-US" sz="1500" dirty="0">
                <a:solidFill>
                  <a:schemeClr val="accent4">
                    <a:lumMod val="50000"/>
                  </a:schemeClr>
                </a:solidFill>
              </a:rPr>
              <a:t>Operation:	-- Automated Controls</a:t>
            </a:r>
          </a:p>
          <a:p>
            <a:r>
              <a:rPr lang="en-US" sz="1500" dirty="0">
                <a:solidFill>
                  <a:schemeClr val="accent4">
                    <a:lumMod val="50000"/>
                  </a:schemeClr>
                </a:solidFill>
              </a:rPr>
              <a:t>Electrical:	-- 208V; 60HZ; 3PH</a:t>
            </a:r>
          </a:p>
          <a:p>
            <a:r>
              <a:rPr lang="en-US" sz="1500" dirty="0">
                <a:solidFill>
                  <a:schemeClr val="accent4">
                    <a:lumMod val="50000"/>
                  </a:schemeClr>
                </a:solidFill>
              </a:rPr>
              <a:t>Hot Water Unit:	-- Auxiliary Diesel Fired</a:t>
            </a:r>
          </a:p>
          <a:p>
            <a:r>
              <a:rPr lang="en-US" sz="1500" dirty="0">
                <a:solidFill>
                  <a:schemeClr val="accent4">
                    <a:lumMod val="50000"/>
                  </a:schemeClr>
                </a:solidFill>
              </a:rPr>
              <a:t>Weight:		-- 310lbs</a:t>
            </a:r>
          </a:p>
          <a:p>
            <a:r>
              <a:rPr lang="en-US" sz="1500" dirty="0">
                <a:solidFill>
                  <a:schemeClr val="accent4">
                    <a:lumMod val="50000"/>
                  </a:schemeClr>
                </a:solidFill>
              </a:rPr>
              <a:t>Dimensions:	-- 36” H x 19” W x 40” L</a:t>
            </a:r>
          </a:p>
          <a:p>
            <a:r>
              <a:rPr lang="en-US" sz="1500" dirty="0">
                <a:solidFill>
                  <a:schemeClr val="accent4">
                    <a:lumMod val="50000"/>
                  </a:schemeClr>
                </a:solidFill>
              </a:rPr>
              <a:t>Hoses:		-- 25’ Sections w Quick Connect Ends (8)</a:t>
            </a:r>
          </a:p>
          <a:p>
            <a:r>
              <a:rPr lang="en-US" sz="1500" dirty="0">
                <a:solidFill>
                  <a:schemeClr val="accent4">
                    <a:lumMod val="50000"/>
                  </a:schemeClr>
                </a:solidFill>
              </a:rPr>
              <a:t>Lining Capacity:	-- Up to 300 lineal feet</a:t>
            </a:r>
            <a:br>
              <a:rPr lang="en-US" sz="1500" dirty="0">
                <a:solidFill>
                  <a:schemeClr val="accent4">
                    <a:lumMod val="50000"/>
                  </a:schemeClr>
                </a:solidFill>
              </a:rPr>
            </a:br>
            <a:endParaRPr lang="en-US" sz="1500" dirty="0">
              <a:solidFill>
                <a:schemeClr val="accent4">
                  <a:lumMod val="50000"/>
                </a:schemeClr>
              </a:solidFill>
            </a:endParaRPr>
          </a:p>
          <a:p>
            <a:r>
              <a:rPr lang="en-US" sz="1500" dirty="0">
                <a:solidFill>
                  <a:schemeClr val="accent4">
                    <a:lumMod val="50000"/>
                  </a:schemeClr>
                </a:solidFill>
              </a:rPr>
              <a:t>Includes:   Hoses, Quick Connect Adapters, </a:t>
            </a:r>
            <a:br>
              <a:rPr lang="en-US" sz="1500" dirty="0">
                <a:solidFill>
                  <a:schemeClr val="accent4">
                    <a:lumMod val="50000"/>
                  </a:schemeClr>
                </a:solidFill>
              </a:rPr>
            </a:br>
            <a:r>
              <a:rPr lang="en-US" sz="1500" dirty="0">
                <a:solidFill>
                  <a:schemeClr val="accent4">
                    <a:lumMod val="50000"/>
                  </a:schemeClr>
                </a:solidFill>
              </a:rPr>
              <a:t>Hot Water Unit, Air Gun, Coil Dispenser</a:t>
            </a:r>
          </a:p>
        </p:txBody>
      </p:sp>
      <p:sp>
        <p:nvSpPr>
          <p:cNvPr id="16" name="Text Box 23"/>
          <p:cNvSpPr txBox="1"/>
          <p:nvPr/>
        </p:nvSpPr>
        <p:spPr>
          <a:xfrm>
            <a:off x="3842305" y="1295400"/>
            <a:ext cx="464820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600" b="1" dirty="0">
                <a:solidFill>
                  <a:schemeClr val="accent4">
                    <a:lumMod val="50000"/>
                  </a:schemeClr>
                </a:solidFill>
                <a:effectLst/>
                <a:ea typeface="Century Schoolbook"/>
                <a:cs typeface="Century Schoolbook"/>
              </a:rPr>
              <a:t>Neofit</a:t>
            </a:r>
            <a:r>
              <a:rPr lang="en-US" sz="1600" dirty="0">
                <a:solidFill>
                  <a:schemeClr val="accent4">
                    <a:lumMod val="50000"/>
                  </a:schemeClr>
                </a:solidFill>
                <a:latin typeface="Times New Roman"/>
                <a:cs typeface="Times New Roman"/>
              </a:rPr>
              <a:t>®</a:t>
            </a:r>
            <a:r>
              <a:rPr lang="en-US" sz="1600" b="1" dirty="0">
                <a:solidFill>
                  <a:schemeClr val="accent4">
                    <a:lumMod val="50000"/>
                  </a:schemeClr>
                </a:solidFill>
                <a:effectLst/>
                <a:ea typeface="Century Schoolbook"/>
                <a:cs typeface="Century Schoolbook"/>
              </a:rPr>
              <a:t>+ Plus Unit Specifications</a:t>
            </a:r>
          </a:p>
        </p:txBody>
      </p:sp>
      <p:pic>
        <p:nvPicPr>
          <p:cNvPr id="13" name="Picture 12"/>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8527"/>
          <a:stretch/>
        </p:blipFill>
        <p:spPr>
          <a:xfrm>
            <a:off x="462665" y="2664927"/>
            <a:ext cx="2252116" cy="2223463"/>
          </a:xfrm>
          <a:prstGeom prst="rect">
            <a:avLst/>
          </a:prstGeom>
        </p:spPr>
      </p:pic>
      <p:sp>
        <p:nvSpPr>
          <p:cNvPr id="14" name="Text Box 23"/>
          <p:cNvSpPr txBox="1"/>
          <p:nvPr/>
        </p:nvSpPr>
        <p:spPr>
          <a:xfrm>
            <a:off x="336431" y="4982420"/>
            <a:ext cx="2901348" cy="2476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100" b="1" dirty="0">
                <a:solidFill>
                  <a:schemeClr val="accent4">
                    <a:lumMod val="50000"/>
                  </a:schemeClr>
                </a:solidFill>
                <a:effectLst/>
                <a:ea typeface="Century Schoolbook"/>
                <a:cs typeface="Century Schoolbook"/>
              </a:rPr>
              <a:t>U.S. Patent No. 8,807,171</a:t>
            </a:r>
          </a:p>
        </p:txBody>
      </p:sp>
      <p:pic>
        <p:nvPicPr>
          <p:cNvPr id="1026" name="Picture 2" descr="\\SERVER\OfficeFiles\3 Project Dept\Project Management\Procedures\Neofit training videos\Pictures\IMG_4758.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125" b="92292" l="1875" r="97969">
                        <a14:foregroundMark x1="61094" y1="12083" x2="67656" y2="10833"/>
                        <a14:foregroundMark x1="77344" y1="23125" x2="84531" y2="23125"/>
                        <a14:foregroundMark x1="83750" y1="25000" x2="85000" y2="24583"/>
                        <a14:foregroundMark x1="85469" y1="24167" x2="85469" y2="27292"/>
                        <a14:foregroundMark x1="32969" y1="60833" x2="23906" y2="53750"/>
                        <a14:foregroundMark x1="6250" y1="50000" x2="11875" y2="50000"/>
                        <a14:foregroundMark x1="13594" y1="50417" x2="11719" y2="49167"/>
                        <a14:foregroundMark x1="11094" y1="49167" x2="7344" y2="49583"/>
                        <a14:foregroundMark x1="10781" y1="48750" x2="8125" y2="48750"/>
                        <a14:foregroundMark x1="17031" y1="52083" x2="22656" y2="51458"/>
                        <a14:foregroundMark x1="67656" y1="74792" x2="71719" y2="82500"/>
                        <a14:backgroundMark x1="35781" y1="79583" x2="56406" y2="78125"/>
                        <a14:backgroundMark x1="23125" y1="50000" x2="25781" y2="53750"/>
                      </a14:backgroundRemoval>
                    </a14:imgEffect>
                    <a14:imgEffect>
                      <a14:brightnessContrast bright="20000"/>
                    </a14:imgEffect>
                  </a14:imgLayer>
                </a14:imgProps>
              </a:ext>
              <a:ext uri="{28A0092B-C50C-407E-A947-70E740481C1C}">
                <a14:useLocalDpi xmlns:a14="http://schemas.microsoft.com/office/drawing/2010/main" val="0"/>
              </a:ext>
            </a:extLst>
          </a:blip>
          <a:srcRect t="8955" r="1866" b="6463"/>
          <a:stretch/>
        </p:blipFill>
        <p:spPr bwMode="auto">
          <a:xfrm>
            <a:off x="923525" y="1433736"/>
            <a:ext cx="2314254" cy="14959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5854" y="271090"/>
            <a:ext cx="7719405" cy="400110"/>
          </a:xfrm>
          <a:prstGeom prst="rect">
            <a:avLst/>
          </a:prstGeom>
          <a:noFill/>
        </p:spPr>
        <p:txBody>
          <a:bodyPr wrap="square" rtlCol="0">
            <a:spAutoFit/>
          </a:bodyPr>
          <a:lstStyle/>
          <a:p>
            <a:r>
              <a:rPr lang="en-US" sz="20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The </a:t>
            </a:r>
            <a:r>
              <a:rPr lang="en-US" sz="20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Neofit+Plus System for Installers </a:t>
            </a:r>
            <a:endParaRPr lang="en-US" sz="2000" dirty="0">
              <a:solidFill>
                <a:schemeClr val="accent4">
                  <a:lumMod val="50000"/>
                </a:schemeClr>
              </a:solidFill>
            </a:endParaRPr>
          </a:p>
        </p:txBody>
      </p:sp>
      <p:sp>
        <p:nvSpPr>
          <p:cNvPr id="6" name="Slide Number Placeholder 5"/>
          <p:cNvSpPr>
            <a:spLocks noGrp="1"/>
          </p:cNvSpPr>
          <p:nvPr>
            <p:ph type="sldNum" sz="quarter" idx="12"/>
          </p:nvPr>
        </p:nvSpPr>
        <p:spPr/>
        <p:txBody>
          <a:bodyPr/>
          <a:lstStyle/>
          <a:p>
            <a:fld id="{A09380D0-DBF4-445D-B933-FF0CF90DC860}" type="slidenum">
              <a:rPr lang="en-US" smtClean="0"/>
              <a:t>22</a:t>
            </a:fld>
            <a:endParaRPr lang="en-US" dirty="0"/>
          </a:p>
        </p:txBody>
      </p:sp>
      <p:sp>
        <p:nvSpPr>
          <p:cNvPr id="12" name="Rectangle 11"/>
          <p:cNvSpPr/>
          <p:nvPr/>
        </p:nvSpPr>
        <p:spPr>
          <a:xfrm>
            <a:off x="874155" y="3359510"/>
            <a:ext cx="150876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backgroundRemoval t="1600" b="98600" l="2000" r="98200">
                        <a14:foregroundMark x1="50000" y1="7000" x2="49600" y2="93600"/>
                        <a14:foregroundMark x1="50200" y1="94800" x2="85000" y2="71200"/>
                        <a14:foregroundMark x1="85000" y1="71200" x2="90000" y2="46200"/>
                        <a14:foregroundMark x1="90000" y1="45800" x2="52200" y2="5400"/>
                        <a14:foregroundMark x1="72000" y1="15600" x2="69400" y2="75400"/>
                        <a14:foregroundMark x1="49600" y1="8800" x2="22200" y2="14000"/>
                        <a14:foregroundMark x1="21800" y1="15200" x2="6600" y2="40600"/>
                        <a14:foregroundMark x1="7200" y1="42000" x2="9800" y2="65200"/>
                        <a14:foregroundMark x1="11800" y1="72000" x2="25200" y2="87800"/>
                        <a14:foregroundMark x1="26000" y1="88800" x2="47200" y2="93600"/>
                        <a14:foregroundMark x1="63400" y1="94400" x2="88800" y2="70800"/>
                        <a14:foregroundMark x1="91800" y1="42400" x2="81800" y2="21800"/>
                        <a14:foregroundMark x1="37600" y1="12600" x2="87000" y2="51400"/>
                        <a14:foregroundMark x1="30800" y1="24200" x2="79800" y2="63000"/>
                        <a14:foregroundMark x1="30400" y1="42400" x2="64800" y2="73200"/>
                        <a14:foregroundMark x1="23800" y1="31600" x2="30800" y2="62200"/>
                        <a14:foregroundMark x1="11000" y1="50600" x2="41400" y2="81800"/>
                        <a14:foregroundMark x1="36000" y1="64800" x2="80600" y2="69400"/>
                        <a14:foregroundMark x1="25600" y1="65200" x2="79400" y2="64800"/>
                        <a14:foregroundMark x1="31600" y1="36000" x2="31600" y2="45000"/>
                      </a14:backgroundRemoval>
                    </a14:imgEffect>
                  </a14:imgLayer>
                </a14:imgProps>
              </a:ext>
              <a:ext uri="{28A0092B-C50C-407E-A947-70E740481C1C}">
                <a14:useLocalDpi xmlns:a14="http://schemas.microsoft.com/office/drawing/2010/main" val="0"/>
              </a:ext>
            </a:extLst>
          </a:blip>
          <a:stretch>
            <a:fillRect/>
          </a:stretch>
        </p:blipFill>
        <p:spPr>
          <a:xfrm>
            <a:off x="1115551" y="3227218"/>
            <a:ext cx="1008288" cy="1008288"/>
          </a:xfrm>
          <a:prstGeom prst="rect">
            <a:avLst/>
          </a:prstGeom>
        </p:spPr>
      </p:pic>
      <p:pic>
        <p:nvPicPr>
          <p:cNvPr id="17" name="Picture 16"/>
          <p:cNvPicPr>
            <a:picLocks noChangeAspect="1"/>
          </p:cNvPicPr>
          <p:nvPr/>
        </p:nvPicPr>
        <p:blipFill>
          <a:blip r:embed="rId9" cstate="print">
            <a:extLst>
              <a:ext uri="{BEBA8EAE-BF5A-486C-A8C5-ECC9F3942E4B}">
                <a14:imgProps xmlns:a14="http://schemas.microsoft.com/office/drawing/2010/main">
                  <a14:imgLayer r:embed="rId10">
                    <a14:imgEffect>
                      <a14:backgroundRemoval t="1600" b="98600" l="2000" r="98200">
                        <a14:foregroundMark x1="50000" y1="7000" x2="49600" y2="93600"/>
                        <a14:foregroundMark x1="50200" y1="94800" x2="85000" y2="71200"/>
                        <a14:foregroundMark x1="85000" y1="71200" x2="90000" y2="46200"/>
                        <a14:foregroundMark x1="90000" y1="45800" x2="52200" y2="5400"/>
                        <a14:foregroundMark x1="72000" y1="15600" x2="69400" y2="75400"/>
                        <a14:foregroundMark x1="49600" y1="8800" x2="22200" y2="14000"/>
                        <a14:foregroundMark x1="21800" y1="15200" x2="6600" y2="40600"/>
                        <a14:foregroundMark x1="7200" y1="42000" x2="9800" y2="65200"/>
                        <a14:foregroundMark x1="11800" y1="72000" x2="25200" y2="87800"/>
                        <a14:foregroundMark x1="26000" y1="88800" x2="47200" y2="93600"/>
                        <a14:foregroundMark x1="63400" y1="94400" x2="88800" y2="70800"/>
                        <a14:foregroundMark x1="91800" y1="42400" x2="81800" y2="21800"/>
                        <a14:foregroundMark x1="37600" y1="12600" x2="87000" y2="51400"/>
                        <a14:foregroundMark x1="30800" y1="24200" x2="79800" y2="63000"/>
                        <a14:foregroundMark x1="30400" y1="42400" x2="64800" y2="73200"/>
                        <a14:foregroundMark x1="23800" y1="31600" x2="30800" y2="62200"/>
                        <a14:foregroundMark x1="11000" y1="50600" x2="41400" y2="81800"/>
                        <a14:foregroundMark x1="36000" y1="64800" x2="80600" y2="69400"/>
                        <a14:foregroundMark x1="25600" y1="65200" x2="79400" y2="64800"/>
                        <a14:foregroundMark x1="31600" y1="36000" x2="31600" y2="45000"/>
                      </a14:backgroundRemoval>
                    </a14:imgEffect>
                  </a14:imgLayer>
                </a14:imgProps>
              </a:ext>
              <a:ext uri="{28A0092B-C50C-407E-A947-70E740481C1C}">
                <a14:useLocalDpi xmlns:a14="http://schemas.microsoft.com/office/drawing/2010/main" val="0"/>
              </a:ext>
            </a:extLst>
          </a:blip>
          <a:stretch>
            <a:fillRect/>
          </a:stretch>
        </p:blipFill>
        <p:spPr>
          <a:xfrm>
            <a:off x="2080651" y="1852950"/>
            <a:ext cx="328785" cy="328785"/>
          </a:xfrm>
          <a:prstGeom prst="rect">
            <a:avLst/>
          </a:prstGeom>
        </p:spPr>
      </p:pic>
    </p:spTree>
    <p:extLst>
      <p:ext uri="{BB962C8B-B14F-4D97-AF65-F5344CB8AC3E}">
        <p14:creationId xmlns:p14="http://schemas.microsoft.com/office/powerpoint/2010/main" val="302525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2946395" y="1676400"/>
            <a:ext cx="5461715" cy="1665027"/>
          </a:xfrm>
        </p:spPr>
        <p:txBody>
          <a:bodyPr>
            <a:normAutofit/>
          </a:bodyPr>
          <a:lstStyle/>
          <a:p>
            <a:r>
              <a:rPr lang="en-US" sz="1200" dirty="0">
                <a:solidFill>
                  <a:schemeClr val="accent4">
                    <a:lumMod val="50000"/>
                  </a:schemeClr>
                </a:solidFill>
              </a:rPr>
              <a:t>Designed for 7mm and 10mm liner installation and includes:</a:t>
            </a:r>
          </a:p>
          <a:p>
            <a:pPr lvl="0"/>
            <a:r>
              <a:rPr lang="en-US" sz="1200" dirty="0">
                <a:solidFill>
                  <a:schemeClr val="accent4">
                    <a:lumMod val="50000"/>
                  </a:schemeClr>
                </a:solidFill>
              </a:rPr>
              <a:t>300 foam cleaning pigs</a:t>
            </a:r>
          </a:p>
          <a:p>
            <a:pPr lvl="0"/>
            <a:r>
              <a:rPr lang="en-US" sz="1200" dirty="0">
                <a:solidFill>
                  <a:schemeClr val="accent4">
                    <a:lumMod val="50000"/>
                  </a:schemeClr>
                </a:solidFill>
              </a:rPr>
              <a:t>1 installation adapter </a:t>
            </a:r>
          </a:p>
          <a:p>
            <a:pPr lvl="0"/>
            <a:r>
              <a:rPr lang="en-US" sz="1200" dirty="0">
                <a:solidFill>
                  <a:schemeClr val="accent4">
                    <a:lumMod val="50000"/>
                  </a:schemeClr>
                </a:solidFill>
              </a:rPr>
              <a:t>50 O-rings </a:t>
            </a:r>
          </a:p>
          <a:p>
            <a:pPr lvl="0"/>
            <a:r>
              <a:rPr lang="en-US" sz="1200" dirty="0">
                <a:solidFill>
                  <a:schemeClr val="accent4">
                    <a:lumMod val="50000"/>
                  </a:schemeClr>
                </a:solidFill>
              </a:rPr>
              <a:t>15 stiffeners </a:t>
            </a:r>
          </a:p>
          <a:p>
            <a:pPr lvl="0"/>
            <a:r>
              <a:rPr lang="en-US" sz="1200" dirty="0">
                <a:solidFill>
                  <a:schemeClr val="accent4">
                    <a:lumMod val="50000"/>
                  </a:schemeClr>
                </a:solidFill>
              </a:rPr>
              <a:t>1 set of pulling heads</a:t>
            </a:r>
          </a:p>
          <a:p>
            <a:pPr marL="45720" lvl="0" indent="0">
              <a:buNone/>
            </a:pPr>
            <a:endParaRPr lang="en-US" sz="1200" dirty="0">
              <a:solidFill>
                <a:schemeClr val="accent4">
                  <a:lumMod val="50000"/>
                </a:schemeClr>
              </a:solidFill>
            </a:endParaRPr>
          </a:p>
          <a:p>
            <a:endParaRPr lang="en-US" sz="1200" dirty="0">
              <a:solidFill>
                <a:schemeClr val="accent4">
                  <a:lumMod val="50000"/>
                </a:schemeClr>
              </a:solidFill>
            </a:endParaRPr>
          </a:p>
        </p:txBody>
      </p:sp>
      <p:sp>
        <p:nvSpPr>
          <p:cNvPr id="16" name="Text Box 23"/>
          <p:cNvSpPr txBox="1"/>
          <p:nvPr/>
        </p:nvSpPr>
        <p:spPr>
          <a:xfrm>
            <a:off x="2946395" y="1278320"/>
            <a:ext cx="6426205"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solidFill>
                  <a:schemeClr val="accent4">
                    <a:lumMod val="50000"/>
                  </a:schemeClr>
                </a:solidFill>
                <a:effectLst/>
                <a:ea typeface="Century Schoolbook"/>
                <a:cs typeface="Century Schoolbook"/>
              </a:rPr>
              <a:t>Neofit</a:t>
            </a:r>
            <a:r>
              <a:rPr lang="en-US" sz="1400" dirty="0">
                <a:solidFill>
                  <a:schemeClr val="accent4">
                    <a:lumMod val="50000"/>
                  </a:schemeClr>
                </a:solidFill>
                <a:latin typeface="Times New Roman"/>
                <a:cs typeface="Times New Roman"/>
              </a:rPr>
              <a:t>®</a:t>
            </a:r>
            <a:r>
              <a:rPr lang="en-US" sz="1400" b="1" dirty="0">
                <a:solidFill>
                  <a:schemeClr val="accent4">
                    <a:lumMod val="50000"/>
                  </a:schemeClr>
                </a:solidFill>
                <a:effectLst/>
                <a:ea typeface="Century Schoolbook"/>
                <a:cs typeface="Century Schoolbook"/>
              </a:rPr>
              <a:t>+ Plus Standard Installation Package for ½” – 1” ID pipes</a:t>
            </a:r>
          </a:p>
          <a:p>
            <a:pPr marL="0" marR="0" algn="ctr">
              <a:lnSpc>
                <a:spcPct val="115000"/>
              </a:lnSpc>
              <a:spcBef>
                <a:spcPts val="0"/>
              </a:spcBef>
              <a:spcAft>
                <a:spcPts val="1000"/>
              </a:spcAft>
            </a:pPr>
            <a:endParaRPr lang="en-US" sz="1400" b="1" dirty="0">
              <a:solidFill>
                <a:schemeClr val="accent4">
                  <a:lumMod val="50000"/>
                </a:schemeClr>
              </a:solidFill>
              <a:effectLst/>
              <a:ea typeface="Century Schoolbook"/>
              <a:cs typeface="Century Schoolbook"/>
            </a:endParaRPr>
          </a:p>
        </p:txBody>
      </p:sp>
      <p:sp>
        <p:nvSpPr>
          <p:cNvPr id="10" name="Text Box 23"/>
          <p:cNvSpPr txBox="1"/>
          <p:nvPr/>
        </p:nvSpPr>
        <p:spPr>
          <a:xfrm>
            <a:off x="2946395" y="3657600"/>
            <a:ext cx="6426205"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400" b="1" dirty="0">
                <a:solidFill>
                  <a:schemeClr val="accent4">
                    <a:lumMod val="50000"/>
                  </a:schemeClr>
                </a:solidFill>
                <a:effectLst/>
                <a:ea typeface="Century Schoolbook"/>
                <a:cs typeface="Century Schoolbook"/>
              </a:rPr>
              <a:t>Neofit</a:t>
            </a:r>
            <a:r>
              <a:rPr lang="en-US" sz="1400" dirty="0">
                <a:solidFill>
                  <a:schemeClr val="accent4">
                    <a:lumMod val="50000"/>
                  </a:schemeClr>
                </a:solidFill>
                <a:latin typeface="Times New Roman"/>
                <a:cs typeface="Times New Roman"/>
              </a:rPr>
              <a:t>®</a:t>
            </a:r>
            <a:r>
              <a:rPr lang="en-US" sz="1400" b="1" dirty="0">
                <a:solidFill>
                  <a:schemeClr val="accent4">
                    <a:lumMod val="50000"/>
                  </a:schemeClr>
                </a:solidFill>
                <a:effectLst/>
                <a:ea typeface="Century Schoolbook"/>
                <a:cs typeface="Century Schoolbook"/>
              </a:rPr>
              <a:t>+ Plus Standard Installation Package for 1-¼”– 2” ID pipes</a:t>
            </a:r>
          </a:p>
          <a:p>
            <a:pPr marL="0" marR="0" algn="ctr">
              <a:lnSpc>
                <a:spcPct val="115000"/>
              </a:lnSpc>
              <a:spcBef>
                <a:spcPts val="0"/>
              </a:spcBef>
              <a:spcAft>
                <a:spcPts val="1000"/>
              </a:spcAft>
            </a:pPr>
            <a:endParaRPr lang="en-US" sz="1400" b="1" dirty="0">
              <a:solidFill>
                <a:schemeClr val="accent4">
                  <a:lumMod val="50000"/>
                </a:schemeClr>
              </a:solidFill>
              <a:effectLst/>
              <a:ea typeface="Century Schoolbook"/>
              <a:cs typeface="Century Schoolbook"/>
            </a:endParaRPr>
          </a:p>
        </p:txBody>
      </p:sp>
      <p:sp>
        <p:nvSpPr>
          <p:cNvPr id="11" name="Content Placeholder 3"/>
          <p:cNvSpPr>
            <a:spLocks noGrp="1"/>
          </p:cNvSpPr>
          <p:nvPr>
            <p:ph sz="quarter" idx="4"/>
          </p:nvPr>
        </p:nvSpPr>
        <p:spPr>
          <a:xfrm>
            <a:off x="2946395" y="4038600"/>
            <a:ext cx="5461715" cy="1665027"/>
          </a:xfrm>
        </p:spPr>
        <p:txBody>
          <a:bodyPr>
            <a:normAutofit/>
          </a:bodyPr>
          <a:lstStyle/>
          <a:p>
            <a:r>
              <a:rPr lang="en-US" sz="1200" dirty="0">
                <a:solidFill>
                  <a:schemeClr val="accent4">
                    <a:lumMod val="50000"/>
                  </a:schemeClr>
                </a:solidFill>
              </a:rPr>
              <a:t>Designed for 15mm and 20mm liner installation and includes:</a:t>
            </a:r>
          </a:p>
          <a:p>
            <a:pPr lvl="0"/>
            <a:r>
              <a:rPr lang="en-US" sz="1200" dirty="0">
                <a:solidFill>
                  <a:schemeClr val="accent4">
                    <a:lumMod val="50000"/>
                  </a:schemeClr>
                </a:solidFill>
              </a:rPr>
              <a:t>300 foam cleaning pigs</a:t>
            </a:r>
          </a:p>
          <a:p>
            <a:pPr lvl="0"/>
            <a:r>
              <a:rPr lang="en-US" sz="1200" dirty="0">
                <a:solidFill>
                  <a:schemeClr val="accent4">
                    <a:lumMod val="50000"/>
                  </a:schemeClr>
                </a:solidFill>
              </a:rPr>
              <a:t>1 installation adapter </a:t>
            </a:r>
          </a:p>
          <a:p>
            <a:pPr lvl="0"/>
            <a:r>
              <a:rPr lang="en-US" sz="1200" dirty="0">
                <a:solidFill>
                  <a:schemeClr val="accent4">
                    <a:lumMod val="50000"/>
                  </a:schemeClr>
                </a:solidFill>
              </a:rPr>
              <a:t>50 O-rings </a:t>
            </a:r>
          </a:p>
          <a:p>
            <a:pPr lvl="0"/>
            <a:r>
              <a:rPr lang="en-US" sz="1200" dirty="0">
                <a:solidFill>
                  <a:schemeClr val="accent4">
                    <a:lumMod val="50000"/>
                  </a:schemeClr>
                </a:solidFill>
              </a:rPr>
              <a:t>15 stiffeners </a:t>
            </a:r>
          </a:p>
          <a:p>
            <a:pPr lvl="0"/>
            <a:r>
              <a:rPr lang="en-US" sz="1200" dirty="0">
                <a:solidFill>
                  <a:schemeClr val="accent4">
                    <a:lumMod val="50000"/>
                  </a:schemeClr>
                </a:solidFill>
              </a:rPr>
              <a:t>1 set of pulling heads</a:t>
            </a:r>
          </a:p>
          <a:p>
            <a:endParaRPr lang="en-US" sz="1200" dirty="0">
              <a:solidFill>
                <a:schemeClr val="accent4">
                  <a:lumMod val="50000"/>
                </a:schemeClr>
              </a:solidFill>
            </a:endParaRPr>
          </a:p>
        </p:txBody>
      </p:sp>
      <p:grpSp>
        <p:nvGrpSpPr>
          <p:cNvPr id="3" name="Group 2"/>
          <p:cNvGrpSpPr/>
          <p:nvPr/>
        </p:nvGrpSpPr>
        <p:grpSpPr>
          <a:xfrm>
            <a:off x="491116" y="1278320"/>
            <a:ext cx="2314254" cy="4107539"/>
            <a:chOff x="491116" y="1278320"/>
            <a:chExt cx="2314254" cy="4107539"/>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182" b="95152" l="6016" r="85324"/>
                      </a14:imgEffect>
                      <a14:imgEffect>
                        <a14:brightnessContrast bright="40000" contrast="20000"/>
                      </a14:imgEffect>
                    </a14:imgLayer>
                  </a14:imgProps>
                </a:ext>
                <a:ext uri="{28A0092B-C50C-407E-A947-70E740481C1C}">
                  <a14:useLocalDpi xmlns:a14="http://schemas.microsoft.com/office/drawing/2010/main" val="0"/>
                </a:ext>
              </a:extLst>
            </a:blip>
            <a:srcRect l="4505" t="14727" r="12288" b="3334"/>
            <a:stretch/>
          </p:blipFill>
          <p:spPr>
            <a:xfrm>
              <a:off x="689295" y="1278320"/>
              <a:ext cx="1820331" cy="2696119"/>
            </a:xfrm>
            <a:prstGeom prst="rect">
              <a:avLst/>
            </a:prstGeom>
          </p:spPr>
        </p:pic>
        <p:pic>
          <p:nvPicPr>
            <p:cNvPr id="12" name="Picture 2" descr="\\SERVER\OfficeFiles\3 Project Dept\Project Management\Procedures\Neofit training videos\Pictures\IMG_4758.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125" b="92292" l="1875" r="97969">
                          <a14:foregroundMark x1="61094" y1="12083" x2="67656" y2="10833"/>
                          <a14:foregroundMark x1="77344" y1="23125" x2="84531" y2="23125"/>
                          <a14:foregroundMark x1="83750" y1="25000" x2="85000" y2="24583"/>
                          <a14:foregroundMark x1="85469" y1="24167" x2="85469" y2="27292"/>
                          <a14:foregroundMark x1="32969" y1="60833" x2="23906" y2="53750"/>
                          <a14:foregroundMark x1="6250" y1="50000" x2="11875" y2="50000"/>
                          <a14:foregroundMark x1="13594" y1="50417" x2="11719" y2="49167"/>
                          <a14:foregroundMark x1="11094" y1="49167" x2="7344" y2="49583"/>
                          <a14:foregroundMark x1="10781" y1="48750" x2="8125" y2="48750"/>
                          <a14:foregroundMark x1="17031" y1="52083" x2="22656" y2="51458"/>
                          <a14:foregroundMark x1="67656" y1="74792" x2="71719" y2="82500"/>
                          <a14:backgroundMark x1="35781" y1="79583" x2="56406" y2="78125"/>
                          <a14:backgroundMark x1="23125" y1="50000" x2="25781" y2="53750"/>
                        </a14:backgroundRemoval>
                      </a14:imgEffect>
                      <a14:imgEffect>
                        <a14:brightnessContrast bright="20000"/>
                      </a14:imgEffect>
                    </a14:imgLayer>
                  </a14:imgProps>
                </a:ext>
                <a:ext uri="{28A0092B-C50C-407E-A947-70E740481C1C}">
                  <a14:useLocalDpi xmlns:a14="http://schemas.microsoft.com/office/drawing/2010/main" val="0"/>
                </a:ext>
              </a:extLst>
            </a:blip>
            <a:srcRect t="8955" r="1866" b="6463"/>
            <a:stretch/>
          </p:blipFill>
          <p:spPr bwMode="auto">
            <a:xfrm flipH="1">
              <a:off x="491116" y="3889860"/>
              <a:ext cx="2314254" cy="1495999"/>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 Box 23"/>
          <p:cNvSpPr txBox="1"/>
          <p:nvPr/>
        </p:nvSpPr>
        <p:spPr>
          <a:xfrm>
            <a:off x="308274" y="5385859"/>
            <a:ext cx="2679938" cy="2476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100" b="1" dirty="0">
                <a:solidFill>
                  <a:schemeClr val="accent4">
                    <a:lumMod val="50000"/>
                  </a:schemeClr>
                </a:solidFill>
                <a:effectLst/>
                <a:ea typeface="Century Schoolbook"/>
                <a:cs typeface="Century Schoolbook"/>
              </a:rPr>
              <a:t>U.S. Patent No. 8,807,171</a:t>
            </a:r>
          </a:p>
        </p:txBody>
      </p:sp>
      <p:sp>
        <p:nvSpPr>
          <p:cNvPr id="18" name="TextBox 17"/>
          <p:cNvSpPr txBox="1"/>
          <p:nvPr/>
        </p:nvSpPr>
        <p:spPr>
          <a:xfrm>
            <a:off x="385854" y="271090"/>
            <a:ext cx="7719405" cy="400110"/>
          </a:xfrm>
          <a:prstGeom prst="rect">
            <a:avLst/>
          </a:prstGeom>
          <a:noFill/>
        </p:spPr>
        <p:txBody>
          <a:bodyPr wrap="square" rtlCol="0">
            <a:spAutoFit/>
          </a:bodyPr>
          <a:lstStyle/>
          <a:p>
            <a:r>
              <a:rPr lang="en-US" sz="20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The </a:t>
            </a:r>
            <a:r>
              <a:rPr lang="en-US" sz="20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Neofit+Plus System for Installers </a:t>
            </a:r>
            <a:endParaRPr lang="en-US" sz="2000" dirty="0">
              <a:solidFill>
                <a:schemeClr val="accent4">
                  <a:lumMod val="50000"/>
                </a:schemeClr>
              </a:solidFill>
            </a:endParaRPr>
          </a:p>
        </p:txBody>
      </p:sp>
      <p:sp>
        <p:nvSpPr>
          <p:cNvPr id="6" name="Slide Number Placeholder 5"/>
          <p:cNvSpPr>
            <a:spLocks noGrp="1"/>
          </p:cNvSpPr>
          <p:nvPr>
            <p:ph type="sldNum" sz="quarter" idx="12"/>
          </p:nvPr>
        </p:nvSpPr>
        <p:spPr/>
        <p:txBody>
          <a:bodyPr/>
          <a:lstStyle/>
          <a:p>
            <a:fld id="{A09380D0-DBF4-445D-B933-FF0CF90DC860}" type="slidenum">
              <a:rPr lang="en-US" smtClean="0"/>
              <a:t>23</a:t>
            </a:fld>
            <a:endParaRPr lang="en-US" dirty="0"/>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1600" b="98600" l="2000" r="98200">
                        <a14:foregroundMark x1="50000" y1="7000" x2="49600" y2="93600"/>
                        <a14:foregroundMark x1="50200" y1="94800" x2="85000" y2="71200"/>
                        <a14:foregroundMark x1="85000" y1="71200" x2="90000" y2="46200"/>
                        <a14:foregroundMark x1="90000" y1="45800" x2="52200" y2="5400"/>
                        <a14:foregroundMark x1="72000" y1="15600" x2="69400" y2="75400"/>
                        <a14:foregroundMark x1="49600" y1="8800" x2="22200" y2="14000"/>
                        <a14:foregroundMark x1="21800" y1="15200" x2="6600" y2="40600"/>
                        <a14:foregroundMark x1="7200" y1="42000" x2="9800" y2="65200"/>
                        <a14:foregroundMark x1="11800" y1="72000" x2="25200" y2="87800"/>
                        <a14:foregroundMark x1="26000" y1="88800" x2="47200" y2="93600"/>
                        <a14:foregroundMark x1="63400" y1="94400" x2="88800" y2="70800"/>
                        <a14:foregroundMark x1="91800" y1="42400" x2="81800" y2="21800"/>
                        <a14:foregroundMark x1="37600" y1="12600" x2="87000" y2="51400"/>
                        <a14:foregroundMark x1="30800" y1="24200" x2="79800" y2="63000"/>
                        <a14:foregroundMark x1="30400" y1="42400" x2="64800" y2="73200"/>
                        <a14:foregroundMark x1="23800" y1="31600" x2="30800" y2="62200"/>
                        <a14:foregroundMark x1="11000" y1="50600" x2="41400" y2="81800"/>
                        <a14:foregroundMark x1="36000" y1="64800" x2="80600" y2="69400"/>
                        <a14:foregroundMark x1="25600" y1="65200" x2="79400" y2="64800"/>
                        <a14:foregroundMark x1="31600" y1="36000" x2="31600" y2="45000"/>
                      </a14:backgroundRemoval>
                    </a14:imgEffect>
                  </a14:imgLayer>
                </a14:imgProps>
              </a:ext>
              <a:ext uri="{28A0092B-C50C-407E-A947-70E740481C1C}">
                <a14:useLocalDpi xmlns:a14="http://schemas.microsoft.com/office/drawing/2010/main" val="0"/>
              </a:ext>
            </a:extLst>
          </a:blip>
          <a:stretch>
            <a:fillRect/>
          </a:stretch>
        </p:blipFill>
        <p:spPr>
          <a:xfrm>
            <a:off x="1435067" y="4309074"/>
            <a:ext cx="328785" cy="328785"/>
          </a:xfrm>
          <a:prstGeom prst="rect">
            <a:avLst/>
          </a:prstGeom>
        </p:spPr>
      </p:pic>
    </p:spTree>
    <p:extLst>
      <p:ext uri="{BB962C8B-B14F-4D97-AF65-F5344CB8AC3E}">
        <p14:creationId xmlns:p14="http://schemas.microsoft.com/office/powerpoint/2010/main" val="615405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09380D0-DBF4-445D-B933-FF0CF90DC860}" type="slidenum">
              <a:rPr lang="en-US" smtClean="0"/>
              <a:pPr/>
              <a:t>24</a:t>
            </a:fld>
            <a:endParaRPr lang="en-US" dirty="0"/>
          </a:p>
        </p:txBody>
      </p:sp>
      <p:pic>
        <p:nvPicPr>
          <p:cNvPr id="5" name="Content Placeholder 4"/>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t="3363" b="-1"/>
          <a:stretch/>
        </p:blipFill>
        <p:spPr>
          <a:xfrm rot="5400000">
            <a:off x="746789" y="1800701"/>
            <a:ext cx="4633382" cy="3358190"/>
          </a:xfrm>
          <a:ln>
            <a:solidFill>
              <a:schemeClr val="bg2">
                <a:lumMod val="50000"/>
              </a:schemeClr>
            </a:solidFill>
          </a:ln>
        </p:spPr>
      </p:pic>
      <p:sp>
        <p:nvSpPr>
          <p:cNvPr id="6" name="TextBox 5"/>
          <p:cNvSpPr txBox="1"/>
          <p:nvPr/>
        </p:nvSpPr>
        <p:spPr>
          <a:xfrm>
            <a:off x="385854" y="271090"/>
            <a:ext cx="7719405" cy="400110"/>
          </a:xfrm>
          <a:prstGeom prst="rect">
            <a:avLst/>
          </a:prstGeom>
          <a:noFill/>
        </p:spPr>
        <p:txBody>
          <a:bodyPr wrap="square" rtlCol="0">
            <a:spAutoFit/>
          </a:bodyPr>
          <a:lstStyle/>
          <a:p>
            <a:r>
              <a:rPr lang="en-US" sz="20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The </a:t>
            </a:r>
            <a:r>
              <a:rPr lang="en-US" sz="20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Neofit+Plus </a:t>
            </a:r>
            <a:r>
              <a:rPr lang="en-US" sz="20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System Liner Samples</a:t>
            </a:r>
            <a:endParaRPr lang="en-US" sz="2000" dirty="0">
              <a:solidFill>
                <a:schemeClr val="accent4">
                  <a:lumMod val="50000"/>
                </a:schemeClr>
              </a:solidFill>
            </a:endParaRPr>
          </a:p>
        </p:txBody>
      </p:sp>
      <p:sp>
        <p:nvSpPr>
          <p:cNvPr id="7" name="Content Placeholder 3"/>
          <p:cNvSpPr txBox="1">
            <a:spLocks/>
          </p:cNvSpPr>
          <p:nvPr/>
        </p:nvSpPr>
        <p:spPr>
          <a:xfrm>
            <a:off x="4956050" y="1676400"/>
            <a:ext cx="3452060" cy="3864875"/>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1600" dirty="0" smtClean="0">
                <a:solidFill>
                  <a:schemeClr val="accent4">
                    <a:lumMod val="50000"/>
                  </a:schemeClr>
                </a:solidFill>
              </a:rPr>
              <a:t>Examples of unexpanded Neofit liner</a:t>
            </a:r>
          </a:p>
          <a:p>
            <a:r>
              <a:rPr lang="en-US" sz="1600" dirty="0" smtClean="0">
                <a:solidFill>
                  <a:schemeClr val="accent4">
                    <a:lumMod val="50000"/>
                  </a:schemeClr>
                </a:solidFill>
              </a:rPr>
              <a:t>7mm, 10mm, 15mm, 20mm</a:t>
            </a:r>
          </a:p>
          <a:p>
            <a:r>
              <a:rPr lang="en-US" sz="1600" dirty="0" smtClean="0">
                <a:solidFill>
                  <a:schemeClr val="accent4">
                    <a:lumMod val="50000"/>
                  </a:schemeClr>
                </a:solidFill>
              </a:rPr>
              <a:t>For ½-2” ID pipes</a:t>
            </a:r>
          </a:p>
          <a:p>
            <a:pPr marL="45720" indent="0">
              <a:buFont typeface="Georgia" pitchFamily="18" charset="0"/>
              <a:buNone/>
            </a:pPr>
            <a:endParaRPr lang="en-US" sz="1200" dirty="0" smtClean="0">
              <a:solidFill>
                <a:schemeClr val="accent4">
                  <a:lumMod val="50000"/>
                </a:schemeClr>
              </a:solidFill>
            </a:endParaRPr>
          </a:p>
          <a:p>
            <a:endParaRPr lang="en-US" sz="1200" dirty="0">
              <a:solidFill>
                <a:schemeClr val="accent4">
                  <a:lumMod val="50000"/>
                </a:schemeClr>
              </a:solidFill>
            </a:endParaRPr>
          </a:p>
        </p:txBody>
      </p:sp>
    </p:spTree>
    <p:extLst>
      <p:ext uri="{BB962C8B-B14F-4D97-AF65-F5344CB8AC3E}">
        <p14:creationId xmlns:p14="http://schemas.microsoft.com/office/powerpoint/2010/main" val="2478212647"/>
      </p:ext>
    </p:extLst>
  </p:cSld>
  <p:clrMapOvr>
    <a:masterClrMapping/>
  </p:clrMapOvr>
  <mc:AlternateContent xmlns:mc="http://schemas.openxmlformats.org/markup-compatibility/2006" xmlns:p14="http://schemas.microsoft.com/office/powerpoint/2010/main">
    <mc:Choice Requires="p14">
      <p:transition p14:dur="0" advTm="28000"/>
    </mc:Choice>
    <mc:Fallback xmlns="">
      <p:transition advTm="28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3893" y="470723"/>
            <a:ext cx="7796215" cy="1600438"/>
          </a:xfrm>
          <a:prstGeom prst="rect">
            <a:avLst/>
          </a:prstGeom>
          <a:noFill/>
        </p:spPr>
        <p:txBody>
          <a:bodyPr wrap="square" rtlCol="0">
            <a:spAutoFit/>
          </a:bodyPr>
          <a:lstStyle/>
          <a:p>
            <a:pPr algn="ctr"/>
            <a:endParaRPr lang="en-US" sz="40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endParaRPr>
          </a:p>
          <a:p>
            <a:pPr algn="ctr"/>
            <a:r>
              <a:rPr lang="en-US" sz="40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Thank </a:t>
            </a:r>
            <a:r>
              <a:rPr lang="en-US" sz="40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you! </a:t>
            </a:r>
          </a:p>
          <a:p>
            <a:pPr algn="ctr"/>
            <a:endParaRPr lang="en-US"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fld id="{A09380D0-DBF4-445D-B933-FF0CF90DC860}" type="slidenum">
              <a:rPr lang="en-US" smtClean="0"/>
              <a:t>25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841" y="2161635"/>
            <a:ext cx="3648318" cy="3648318"/>
          </a:xfrm>
          <a:prstGeom prst="rect">
            <a:avLst/>
          </a:prstGeom>
        </p:spPr>
      </p:pic>
    </p:spTree>
    <p:extLst>
      <p:ext uri="{BB962C8B-B14F-4D97-AF65-F5344CB8AC3E}">
        <p14:creationId xmlns:p14="http://schemas.microsoft.com/office/powerpoint/2010/main" val="3984166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What is Neofit+? – The Basics</a:t>
            </a:r>
            <a:endParaRPr lang="en-US" sz="1050" dirty="0">
              <a:solidFill>
                <a:schemeClr val="accent4">
                  <a:lumMod val="50000"/>
                </a:schemeClr>
              </a:solidFill>
            </a:endParaRPr>
          </a:p>
        </p:txBody>
      </p:sp>
      <p:sp>
        <p:nvSpPr>
          <p:cNvPr id="9" name="Content Placeholder 2"/>
          <p:cNvSpPr txBox="1">
            <a:spLocks/>
          </p:cNvSpPr>
          <p:nvPr/>
        </p:nvSpPr>
        <p:spPr>
          <a:xfrm>
            <a:off x="270640" y="1047889"/>
            <a:ext cx="8602720" cy="2481393"/>
          </a:xfrm>
          <a:prstGeom prst="rect">
            <a:avLst/>
          </a:prstGeom>
        </p:spPr>
        <p:txBody>
          <a:bodyPr vert="horz" lIns="91440" tIns="45720" rIns="91440" bIns="45720" rtlCol="0">
            <a:normAutofit/>
          </a:bodyPr>
          <a:lstStyle/>
          <a:p>
            <a:pPr marL="228600" lvl="0" indent="-182563" algn="just">
              <a:lnSpc>
                <a:spcPct val="150000"/>
              </a:lnSpc>
              <a:spcBef>
                <a:spcPct val="20000"/>
              </a:spcBef>
              <a:spcAft>
                <a:spcPts val="300"/>
              </a:spcAft>
              <a:buClr>
                <a:schemeClr val="accent6">
                  <a:lumMod val="75000"/>
                </a:schemeClr>
              </a:buClr>
              <a:buSzPct val="130000"/>
              <a:defRPr/>
            </a:pPr>
            <a:r>
              <a:rPr lang="en-US" sz="1600" dirty="0">
                <a:solidFill>
                  <a:schemeClr val="accent4">
                    <a:lumMod val="50000"/>
                  </a:schemeClr>
                </a:solidFill>
              </a:rPr>
              <a:t>   Neofit (Virgin PET: Polyethylene Terephthalate) is a cost-effective, trenchless, non-invasive, semi-structural pipe lining system for existing water service lines. Neofit helps maintain the existing service pipe by re-lining, not by replacement. Its purpose is to create a safe barrier in existing lead or copper service piping, extend the existing service pipe’s life, or to seal leaks and pinholes. </a:t>
            </a:r>
            <a:r>
              <a:rPr lang="en-US" sz="1600" b="1" dirty="0" smtClean="0">
                <a:solidFill>
                  <a:schemeClr val="accent4">
                    <a:lumMod val="50000"/>
                  </a:schemeClr>
                </a:solidFill>
              </a:rPr>
              <a:t>Designed for ½” to 2” ID and up to 300ft sections.</a:t>
            </a:r>
            <a:endParaRPr lang="en-US" sz="1600" b="1" dirty="0">
              <a:solidFill>
                <a:schemeClr val="accent4">
                  <a:lumMod val="50000"/>
                </a:schemeClr>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728" r="26918" b="32284"/>
          <a:stretch/>
        </p:blipFill>
        <p:spPr>
          <a:xfrm>
            <a:off x="616285" y="3743714"/>
            <a:ext cx="2177842" cy="1885786"/>
          </a:xfrm>
          <a:prstGeom prst="rect">
            <a:avLst/>
          </a:prstGeom>
          <a:ln>
            <a:solidFill>
              <a:schemeClr val="accent1"/>
            </a:solidFill>
          </a:ln>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3545" t="14698" r="16587" b="17026"/>
          <a:stretch/>
        </p:blipFill>
        <p:spPr>
          <a:xfrm>
            <a:off x="3346328" y="4385184"/>
            <a:ext cx="2185797" cy="1885786"/>
          </a:xfrm>
          <a:prstGeom prst="rect">
            <a:avLst/>
          </a:prstGeom>
          <a:ln>
            <a:solidFill>
              <a:schemeClr val="accent1"/>
            </a:solidFill>
          </a:ln>
        </p:spPr>
      </p:pic>
      <p:grpSp>
        <p:nvGrpSpPr>
          <p:cNvPr id="4" name="Group 3"/>
          <p:cNvGrpSpPr/>
          <p:nvPr/>
        </p:nvGrpSpPr>
        <p:grpSpPr>
          <a:xfrm>
            <a:off x="5876283" y="3323462"/>
            <a:ext cx="2805052" cy="3101128"/>
            <a:chOff x="5876283" y="3194629"/>
            <a:chExt cx="2805052" cy="3101128"/>
          </a:xfrm>
        </p:grpSpPr>
        <p:pic>
          <p:nvPicPr>
            <p:cNvPr id="6" name="Picture 5"/>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8527"/>
            <a:stretch/>
          </p:blipFill>
          <p:spPr>
            <a:xfrm>
              <a:off x="5966297" y="4213108"/>
              <a:ext cx="2177368" cy="1946588"/>
            </a:xfrm>
            <a:prstGeom prst="rect">
              <a:avLst/>
            </a:prstGeom>
          </p:spPr>
        </p:pic>
        <p:sp>
          <p:nvSpPr>
            <p:cNvPr id="7" name="Text Box 23"/>
            <p:cNvSpPr txBox="1"/>
            <p:nvPr/>
          </p:nvSpPr>
          <p:spPr>
            <a:xfrm>
              <a:off x="5876283" y="6078945"/>
              <a:ext cx="2805052" cy="2168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100" b="1" dirty="0">
                  <a:solidFill>
                    <a:schemeClr val="accent4">
                      <a:lumMod val="50000"/>
                    </a:schemeClr>
                  </a:solidFill>
                  <a:effectLst/>
                  <a:ea typeface="Century Schoolbook"/>
                  <a:cs typeface="Century Schoolbook"/>
                </a:rPr>
                <a:t>U.S. Patent No. 8,807,171</a:t>
              </a:r>
            </a:p>
          </p:txBody>
        </p:sp>
        <p:pic>
          <p:nvPicPr>
            <p:cNvPr id="11" name="Picture 2" descr="\\SERVER\OfficeFiles\3 Project Dept\Project Management\Procedures\Neofit training videos\Pictures\IMG_4758.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8125" b="92292" l="1875" r="97969">
                          <a14:foregroundMark x1="61094" y1="12083" x2="67656" y2="10833"/>
                          <a14:foregroundMark x1="77344" y1="23125" x2="84531" y2="23125"/>
                          <a14:foregroundMark x1="83750" y1="25000" x2="85000" y2="24583"/>
                          <a14:foregroundMark x1="85469" y1="24167" x2="85469" y2="27292"/>
                          <a14:foregroundMark x1="32969" y1="60833" x2="23906" y2="53750"/>
                          <a14:foregroundMark x1="6250" y1="50000" x2="11875" y2="50000"/>
                          <a14:foregroundMark x1="13594" y1="50417" x2="11719" y2="49167"/>
                          <a14:foregroundMark x1="11094" y1="49167" x2="7344" y2="49583"/>
                          <a14:foregroundMark x1="10781" y1="48750" x2="8125" y2="48750"/>
                          <a14:foregroundMark x1="17031" y1="52083" x2="22656" y2="51458"/>
                          <a14:foregroundMark x1="67656" y1="74792" x2="71719" y2="82500"/>
                          <a14:backgroundMark x1="35781" y1="79583" x2="56406" y2="78125"/>
                          <a14:backgroundMark x1="23125" y1="50000" x2="25781" y2="53750"/>
                        </a14:backgroundRemoval>
                      </a14:imgEffect>
                      <a14:imgEffect>
                        <a14:brightnessContrast bright="20000"/>
                      </a14:imgEffect>
                    </a14:imgLayer>
                  </a14:imgProps>
                </a:ext>
                <a:ext uri="{28A0092B-C50C-407E-A947-70E740481C1C}">
                  <a14:useLocalDpi xmlns:a14="http://schemas.microsoft.com/office/drawing/2010/main" val="0"/>
                </a:ext>
              </a:extLst>
            </a:blip>
            <a:srcRect t="8955" r="1866" b="6463"/>
            <a:stretch/>
          </p:blipFill>
          <p:spPr bwMode="auto">
            <a:xfrm>
              <a:off x="6367081" y="3194629"/>
              <a:ext cx="2160634" cy="130971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Slide Number Placeholder 4"/>
          <p:cNvSpPr>
            <a:spLocks noGrp="1"/>
          </p:cNvSpPr>
          <p:nvPr>
            <p:ph type="sldNum" sz="quarter" idx="12"/>
          </p:nvPr>
        </p:nvSpPr>
        <p:spPr/>
        <p:txBody>
          <a:bodyPr/>
          <a:lstStyle/>
          <a:p>
            <a:fld id="{A09380D0-DBF4-445D-B933-FF0CF90DC860}" type="slidenum">
              <a:rPr lang="en-US" smtClean="0"/>
              <a:t>3</a:t>
            </a:fld>
            <a:endParaRPr lang="en-US" dirty="0"/>
          </a:p>
        </p:txBody>
      </p:sp>
      <p:sp>
        <p:nvSpPr>
          <p:cNvPr id="13" name="Rectangle 12"/>
          <p:cNvSpPr/>
          <p:nvPr/>
        </p:nvSpPr>
        <p:spPr>
          <a:xfrm>
            <a:off x="6377035" y="4849985"/>
            <a:ext cx="1430939" cy="8833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3"/>
          <p:cNvPicPr>
            <a:picLocks noChangeAspect="1"/>
          </p:cNvPicPr>
          <p:nvPr/>
        </p:nvPicPr>
        <p:blipFill>
          <a:blip r:embed="rId9" cstate="print">
            <a:extLst>
              <a:ext uri="{BEBA8EAE-BF5A-486C-A8C5-ECC9F3942E4B}">
                <a14:imgProps xmlns:a14="http://schemas.microsoft.com/office/drawing/2010/main">
                  <a14:imgLayer r:embed="rId10">
                    <a14:imgEffect>
                      <a14:backgroundRemoval t="1600" b="98600" l="2000" r="98200">
                        <a14:foregroundMark x1="50000" y1="7000" x2="49600" y2="93600"/>
                        <a14:foregroundMark x1="50200" y1="94800" x2="85000" y2="71200"/>
                        <a14:foregroundMark x1="85000" y1="71200" x2="90000" y2="46200"/>
                        <a14:foregroundMark x1="90000" y1="45800" x2="52200" y2="5400"/>
                        <a14:foregroundMark x1="72000" y1="15600" x2="69400" y2="75400"/>
                        <a14:foregroundMark x1="49600" y1="8800" x2="22200" y2="14000"/>
                        <a14:foregroundMark x1="21800" y1="15200" x2="6600" y2="40600"/>
                        <a14:foregroundMark x1="7200" y1="42000" x2="9800" y2="65200"/>
                        <a14:foregroundMark x1="11800" y1="72000" x2="25200" y2="87800"/>
                        <a14:foregroundMark x1="26000" y1="88800" x2="47200" y2="93600"/>
                        <a14:foregroundMark x1="63400" y1="94400" x2="88800" y2="70800"/>
                        <a14:foregroundMark x1="91800" y1="42400" x2="81800" y2="21800"/>
                        <a14:foregroundMark x1="37600" y1="12600" x2="87000" y2="51400"/>
                        <a14:foregroundMark x1="30800" y1="24200" x2="79800" y2="63000"/>
                        <a14:foregroundMark x1="30400" y1="42400" x2="64800" y2="73200"/>
                        <a14:foregroundMark x1="23800" y1="31600" x2="30800" y2="62200"/>
                        <a14:foregroundMark x1="11000" y1="50600" x2="41400" y2="81800"/>
                        <a14:foregroundMark x1="36000" y1="64800" x2="80600" y2="69400"/>
                        <a14:foregroundMark x1="25600" y1="65200" x2="79400" y2="64800"/>
                        <a14:foregroundMark x1="31600" y1="36000" x2="31600" y2="45000"/>
                      </a14:backgroundRemoval>
                    </a14:imgEffect>
                  </a14:imgLayer>
                </a14:imgProps>
              </a:ext>
              <a:ext uri="{28A0092B-C50C-407E-A947-70E740481C1C}">
                <a14:useLocalDpi xmlns:a14="http://schemas.microsoft.com/office/drawing/2010/main" val="0"/>
              </a:ext>
            </a:extLst>
          </a:blip>
          <a:stretch>
            <a:fillRect/>
          </a:stretch>
        </p:blipFill>
        <p:spPr>
          <a:xfrm>
            <a:off x="6694033" y="4849985"/>
            <a:ext cx="883315" cy="883315"/>
          </a:xfrm>
          <a:prstGeom prst="rect">
            <a:avLst/>
          </a:prstGeom>
        </p:spPr>
      </p:pic>
      <p:pic>
        <p:nvPicPr>
          <p:cNvPr id="16" name="Picture 15"/>
          <p:cNvPicPr>
            <a:picLocks noChangeAspect="1"/>
          </p:cNvPicPr>
          <p:nvPr/>
        </p:nvPicPr>
        <p:blipFill>
          <a:blip r:embed="rId11" cstate="print">
            <a:extLst>
              <a:ext uri="{BEBA8EAE-BF5A-486C-A8C5-ECC9F3942E4B}">
                <a14:imgProps xmlns:a14="http://schemas.microsoft.com/office/drawing/2010/main">
                  <a14:imgLayer r:embed="rId12">
                    <a14:imgEffect>
                      <a14:backgroundRemoval t="1600" b="98600" l="2000" r="98200">
                        <a14:foregroundMark x1="50000" y1="7000" x2="49600" y2="93600"/>
                        <a14:foregroundMark x1="50200" y1="94800" x2="85000" y2="71200"/>
                        <a14:foregroundMark x1="85000" y1="71200" x2="90000" y2="46200"/>
                        <a14:foregroundMark x1="90000" y1="45800" x2="52200" y2="5400"/>
                        <a14:foregroundMark x1="72000" y1="15600" x2="69400" y2="75400"/>
                        <a14:foregroundMark x1="49600" y1="8800" x2="22200" y2="14000"/>
                        <a14:foregroundMark x1="21800" y1="15200" x2="6600" y2="40600"/>
                        <a14:foregroundMark x1="7200" y1="42000" x2="9800" y2="65200"/>
                        <a14:foregroundMark x1="11800" y1="72000" x2="25200" y2="87800"/>
                        <a14:foregroundMark x1="26000" y1="88800" x2="47200" y2="93600"/>
                        <a14:foregroundMark x1="63400" y1="94400" x2="88800" y2="70800"/>
                        <a14:foregroundMark x1="91800" y1="42400" x2="81800" y2="21800"/>
                        <a14:foregroundMark x1="37600" y1="12600" x2="87000" y2="51400"/>
                        <a14:foregroundMark x1="30800" y1="24200" x2="79800" y2="63000"/>
                        <a14:foregroundMark x1="30400" y1="42400" x2="64800" y2="73200"/>
                        <a14:foregroundMark x1="23800" y1="31600" x2="30800" y2="62200"/>
                        <a14:foregroundMark x1="11000" y1="50600" x2="41400" y2="81800"/>
                        <a14:foregroundMark x1="36000" y1="64800" x2="80600" y2="69400"/>
                        <a14:foregroundMark x1="25600" y1="65200" x2="79400" y2="64800"/>
                        <a14:foregroundMark x1="31600" y1="36000" x2="31600" y2="45000"/>
                      </a14:backgroundRemoval>
                    </a14:imgEffect>
                  </a14:imgLayer>
                </a14:imgProps>
              </a:ext>
              <a:ext uri="{28A0092B-C50C-407E-A947-70E740481C1C}">
                <a14:useLocalDpi xmlns:a14="http://schemas.microsoft.com/office/drawing/2010/main" val="0"/>
              </a:ext>
            </a:extLst>
          </a:blip>
          <a:stretch>
            <a:fillRect/>
          </a:stretch>
        </p:blipFill>
        <p:spPr>
          <a:xfrm>
            <a:off x="7412955" y="3674301"/>
            <a:ext cx="328785" cy="328785"/>
          </a:xfrm>
          <a:prstGeom prst="rect">
            <a:avLst/>
          </a:prstGeom>
        </p:spPr>
      </p:pic>
    </p:spTree>
    <p:extLst>
      <p:ext uri="{BB962C8B-B14F-4D97-AF65-F5344CB8AC3E}">
        <p14:creationId xmlns:p14="http://schemas.microsoft.com/office/powerpoint/2010/main" val="1975247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7020" y="1278320"/>
            <a:ext cx="2259079" cy="4858712"/>
          </a:xfrm>
          <a:prstGeom prst="rect">
            <a:avLst/>
          </a:prstGeom>
        </p:spPr>
        <p:txBody>
          <a:bodyPr vert="horz" lIns="91440" tIns="45720" rIns="91440" bIns="45720" rtlCol="0">
            <a:normAutofit/>
          </a:bodyPr>
          <a:lstStyle/>
          <a:p>
            <a:pPr marL="123825" marR="0" lvl="0" indent="-15875" algn="l" defTabSz="914400" rtl="0" eaLnBrk="1" fontAlgn="auto" latinLnBrk="0" hangingPunct="1">
              <a:lnSpc>
                <a:spcPct val="150000"/>
              </a:lnSpc>
              <a:spcBef>
                <a:spcPct val="20000"/>
              </a:spcBef>
              <a:spcAft>
                <a:spcPts val="300"/>
              </a:spcAft>
              <a:buClr>
                <a:schemeClr val="accent6">
                  <a:lumMod val="75000"/>
                </a:schemeClr>
              </a:buClr>
              <a:buSzPct val="130000"/>
              <a:tabLst/>
              <a:defRPr/>
            </a:pPr>
            <a:r>
              <a:rPr lang="en-US" sz="1600" dirty="0" smtClean="0">
                <a:solidFill>
                  <a:schemeClr val="accent4">
                    <a:lumMod val="50000"/>
                  </a:schemeClr>
                </a:solidFill>
              </a:rPr>
              <a:t>Neofit is </a:t>
            </a:r>
            <a:r>
              <a:rPr lang="en-US" sz="1600" b="1" u="sng" dirty="0" smtClean="0">
                <a:solidFill>
                  <a:schemeClr val="accent4">
                    <a:lumMod val="50000"/>
                  </a:schemeClr>
                </a:solidFill>
              </a:rPr>
              <a:t>not</a:t>
            </a:r>
            <a:r>
              <a:rPr lang="en-US" sz="1600" dirty="0" smtClean="0">
                <a:solidFill>
                  <a:schemeClr val="accent4">
                    <a:lumMod val="50000"/>
                  </a:schemeClr>
                </a:solidFill>
              </a:rPr>
              <a:t> a coating technology.</a:t>
            </a:r>
          </a:p>
          <a:p>
            <a:pPr marL="123825" marR="0" lvl="0" indent="-15875" algn="l" defTabSz="914400" rtl="0" eaLnBrk="1" fontAlgn="auto" latinLnBrk="0" hangingPunct="1">
              <a:lnSpc>
                <a:spcPct val="150000"/>
              </a:lnSpc>
              <a:spcBef>
                <a:spcPct val="20000"/>
              </a:spcBef>
              <a:spcAft>
                <a:spcPts val="300"/>
              </a:spcAft>
              <a:buClr>
                <a:schemeClr val="accent6">
                  <a:lumMod val="75000"/>
                </a:schemeClr>
              </a:buClr>
              <a:buSzPct val="130000"/>
              <a:tabLst/>
              <a:defRPr/>
            </a:pPr>
            <a:endParaRPr lang="en-US" sz="1600" dirty="0">
              <a:solidFill>
                <a:schemeClr val="accent4">
                  <a:lumMod val="50000"/>
                </a:schemeClr>
              </a:solidFill>
            </a:endParaRPr>
          </a:p>
          <a:p>
            <a:pPr marL="123825" marR="0" lvl="0" indent="-15875" algn="l" defTabSz="914400" rtl="0" eaLnBrk="1" fontAlgn="auto" latinLnBrk="0" hangingPunct="1">
              <a:lnSpc>
                <a:spcPct val="150000"/>
              </a:lnSpc>
              <a:spcBef>
                <a:spcPct val="20000"/>
              </a:spcBef>
              <a:spcAft>
                <a:spcPts val="300"/>
              </a:spcAft>
              <a:buClr>
                <a:schemeClr val="accent6">
                  <a:lumMod val="75000"/>
                </a:schemeClr>
              </a:buClr>
              <a:buSzPct val="130000"/>
              <a:tabLst/>
              <a:defRPr/>
            </a:pPr>
            <a:r>
              <a:rPr lang="en-US" sz="1600" dirty="0" smtClean="0">
                <a:solidFill>
                  <a:schemeClr val="accent4">
                    <a:lumMod val="50000"/>
                  </a:schemeClr>
                </a:solidFill>
              </a:rPr>
              <a:t>Neofit </a:t>
            </a:r>
            <a:r>
              <a:rPr lang="en-US" sz="1600" dirty="0">
                <a:solidFill>
                  <a:schemeClr val="accent4">
                    <a:lumMod val="50000"/>
                  </a:schemeClr>
                </a:solidFill>
              </a:rPr>
              <a:t>liner is classified as an interactive semi-structural liner Class B</a:t>
            </a:r>
            <a:r>
              <a:rPr lang="en-US" sz="1600" dirty="0" smtClean="0">
                <a:solidFill>
                  <a:schemeClr val="accent4">
                    <a:lumMod val="50000"/>
                  </a:schemeClr>
                </a:solidFill>
              </a:rPr>
              <a:t>, </a:t>
            </a:r>
            <a:r>
              <a:rPr lang="en-US" sz="1600" dirty="0">
                <a:solidFill>
                  <a:schemeClr val="accent4">
                    <a:lumMod val="50000"/>
                  </a:schemeClr>
                </a:solidFill>
              </a:rPr>
              <a:t>Close fit that does not need to rely on adhesion. </a:t>
            </a:r>
          </a:p>
          <a:p>
            <a:pPr marL="228600" marR="0" lvl="0" indent="-182563" algn="l" defTabSz="914400" rtl="0" eaLnBrk="1" fontAlgn="auto" latinLnBrk="0" hangingPunct="1">
              <a:lnSpc>
                <a:spcPct val="100000"/>
              </a:lnSpc>
              <a:spcBef>
                <a:spcPct val="20000"/>
              </a:spcBef>
              <a:spcAft>
                <a:spcPts val="300"/>
              </a:spcAft>
              <a:buClr>
                <a:schemeClr val="accent6">
                  <a:lumMod val="75000"/>
                </a:schemeClr>
              </a:buClr>
              <a:buSzPct val="130000"/>
              <a:tabLst/>
              <a:defRPr/>
            </a:pPr>
            <a:endParaRPr kumimoji="0" lang="en-US" sz="1600" b="0" i="0" u="none" strike="noStrike" kern="1200" cap="none" spc="0" normalizeH="0" baseline="0" noProof="0" dirty="0">
              <a:ln>
                <a:noFill/>
              </a:ln>
              <a:solidFill>
                <a:schemeClr val="accent4">
                  <a:lumMod val="50000"/>
                </a:schemeClr>
              </a:solidFill>
              <a:effectLst/>
              <a:uLnTx/>
              <a:uFillTx/>
            </a:endParaRPr>
          </a:p>
          <a:p>
            <a:pPr marL="228600" marR="0" lvl="0" indent="-182563" algn="l" defTabSz="914400" rtl="0" eaLnBrk="1" fontAlgn="auto" latinLnBrk="0" hangingPunct="1">
              <a:lnSpc>
                <a:spcPct val="100000"/>
              </a:lnSpc>
              <a:spcBef>
                <a:spcPct val="20000"/>
              </a:spcBef>
              <a:spcAft>
                <a:spcPts val="300"/>
              </a:spcAft>
              <a:buClr>
                <a:schemeClr val="accent6">
                  <a:lumMod val="75000"/>
                </a:schemeClr>
              </a:buClr>
              <a:buSzPct val="130000"/>
              <a:tabLst/>
              <a:defRPr/>
            </a:pPr>
            <a:endParaRPr kumimoji="0" lang="en-US" sz="1600" b="0" i="0" u="none" strike="noStrike" kern="1200" cap="none" spc="0" normalizeH="0" baseline="0" noProof="0" dirty="0">
              <a:ln>
                <a:noFill/>
              </a:ln>
              <a:solidFill>
                <a:schemeClr val="accent4">
                  <a:lumMod val="50000"/>
                </a:schemeClr>
              </a:solidFill>
              <a:effectLst/>
              <a:uLnTx/>
              <a:uFillTx/>
            </a:endParaRPr>
          </a:p>
        </p:txBody>
      </p:sp>
      <p:sp>
        <p:nvSpPr>
          <p:cNvPr id="11" name="TextBox 10"/>
          <p:cNvSpPr txBox="1"/>
          <p:nvPr/>
        </p:nvSpPr>
        <p:spPr>
          <a:xfrm>
            <a:off x="385855" y="241385"/>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What is 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 The Liner</a:t>
            </a:r>
            <a:endParaRPr lang="en-US" sz="1050"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fld id="{A09380D0-DBF4-445D-B933-FF0CF90DC860}" type="slidenum">
              <a:rPr lang="en-US" smtClean="0"/>
              <a:t>4</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729" r="2606"/>
          <a:stretch/>
        </p:blipFill>
        <p:spPr>
          <a:xfrm>
            <a:off x="2421320" y="1220233"/>
            <a:ext cx="6459512" cy="5050737"/>
          </a:xfrm>
          <a:prstGeom prst="rect">
            <a:avLst/>
          </a:prstGeom>
          <a:ln>
            <a:solidFill>
              <a:schemeClr val="accent1"/>
            </a:solidFill>
          </a:ln>
        </p:spPr>
      </p:pic>
      <p:pic>
        <p:nvPicPr>
          <p:cNvPr id="4" name="Picture 2" descr="C:\Users\Flow-Liner\AppData\Local\Microsoft\Windows\INetCache\IE\E7P9QL0T\thatsmyboy-Simple-Red-Check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365" y="2175055"/>
            <a:ext cx="447440" cy="44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973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Extreme Testing	</a:t>
            </a:r>
            <a:endParaRPr lang="en-US" sz="1050" dirty="0">
              <a:solidFill>
                <a:schemeClr val="accent4">
                  <a:lumMod val="50000"/>
                </a:schemeClr>
              </a:solidFill>
            </a:endParaRPr>
          </a:p>
        </p:txBody>
      </p:sp>
      <p:sp>
        <p:nvSpPr>
          <p:cNvPr id="14" name="Content Placeholder 13"/>
          <p:cNvSpPr>
            <a:spLocks noGrp="1"/>
          </p:cNvSpPr>
          <p:nvPr>
            <p:ph sz="quarter" idx="4"/>
          </p:nvPr>
        </p:nvSpPr>
        <p:spPr>
          <a:xfrm>
            <a:off x="385855" y="1086295"/>
            <a:ext cx="4109335" cy="2534729"/>
          </a:xfrm>
        </p:spPr>
        <p:txBody>
          <a:bodyPr>
            <a:normAutofit/>
          </a:bodyPr>
          <a:lstStyle/>
          <a:p>
            <a:pPr marL="388937" indent="-342900">
              <a:lnSpc>
                <a:spcPct val="150000"/>
              </a:lnSpc>
              <a:buFont typeface="+mj-lt"/>
              <a:buAutoNum type="arabicPeriod"/>
            </a:pPr>
            <a:r>
              <a:rPr lang="en-US" sz="1600" b="1" dirty="0"/>
              <a:t>Leak Test</a:t>
            </a:r>
          </a:p>
          <a:p>
            <a:pPr marL="388937" indent="-342900">
              <a:lnSpc>
                <a:spcPct val="150000"/>
              </a:lnSpc>
              <a:buFont typeface="+mj-lt"/>
              <a:buAutoNum type="arabicPeriod"/>
            </a:pPr>
            <a:r>
              <a:rPr lang="en-US" sz="1600" b="1" dirty="0"/>
              <a:t>Burst Tests</a:t>
            </a:r>
          </a:p>
          <a:p>
            <a:pPr marL="388937" indent="-342900">
              <a:lnSpc>
                <a:spcPct val="150000"/>
              </a:lnSpc>
              <a:buFont typeface="+mj-lt"/>
              <a:buAutoNum type="arabicPeriod"/>
            </a:pPr>
            <a:r>
              <a:rPr lang="en-US" sz="1600" b="1" dirty="0"/>
              <a:t>Tensile Test</a:t>
            </a:r>
          </a:p>
          <a:p>
            <a:pPr marL="388937" indent="-342900">
              <a:lnSpc>
                <a:spcPct val="150000"/>
              </a:lnSpc>
              <a:buFont typeface="+mj-lt"/>
              <a:buAutoNum type="arabicPeriod"/>
            </a:pPr>
            <a:r>
              <a:rPr lang="en-US" sz="1600" b="1" dirty="0"/>
              <a:t>Stressed &amp; </a:t>
            </a:r>
            <a:r>
              <a:rPr lang="en-US" sz="1600" b="1" dirty="0" smtClean="0"/>
              <a:t>Stretched</a:t>
            </a:r>
          </a:p>
          <a:p>
            <a:pPr marL="388937" indent="-342900">
              <a:lnSpc>
                <a:spcPct val="150000"/>
              </a:lnSpc>
              <a:buFont typeface="+mj-lt"/>
              <a:buAutoNum type="arabicPeriod"/>
            </a:pPr>
            <a:endParaRPr lang="en-US" sz="1600" b="1" dirty="0"/>
          </a:p>
          <a:p>
            <a:pPr marL="46037" indent="0">
              <a:lnSpc>
                <a:spcPct val="150000"/>
              </a:lnSpc>
              <a:buNone/>
            </a:pPr>
            <a:endParaRPr lang="en-US" sz="1600" b="1" dirty="0" smtClean="0"/>
          </a:p>
          <a:p>
            <a:pPr marL="46037" indent="0">
              <a:lnSpc>
                <a:spcPct val="150000"/>
              </a:lnSpc>
              <a:buNone/>
            </a:pPr>
            <a:endParaRPr lang="en-US" sz="1600" b="1" dirty="0"/>
          </a:p>
        </p:txBody>
      </p:sp>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16200000">
            <a:off x="6223427" y="3950925"/>
            <a:ext cx="1818565" cy="3277978"/>
          </a:xfrm>
          <a:prstGeom prst="rect">
            <a:avLst/>
          </a:prstGeom>
          <a:ln>
            <a:solidFill>
              <a:schemeClr val="accent1"/>
            </a:solidFill>
          </a:ln>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2442" r="2008"/>
          <a:stretch/>
        </p:blipFill>
        <p:spPr>
          <a:xfrm rot="16200000">
            <a:off x="2820008" y="2108049"/>
            <a:ext cx="2791139" cy="1822971"/>
          </a:xfrm>
          <a:prstGeom prst="rect">
            <a:avLst/>
          </a:prstGeom>
          <a:ln>
            <a:solidFill>
              <a:schemeClr val="accent1"/>
            </a:solidFill>
          </a:ln>
        </p:spPr>
      </p:pic>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408482" y="878536"/>
            <a:ext cx="1636816" cy="2937090"/>
          </a:xfrm>
          <a:prstGeom prst="rect">
            <a:avLst/>
          </a:prstGeom>
          <a:ln>
            <a:solidFill>
              <a:schemeClr val="accent1"/>
            </a:solidFill>
          </a:ln>
        </p:spPr>
      </p:pic>
      <p:sp>
        <p:nvSpPr>
          <p:cNvPr id="23" name="Content Placeholder 13"/>
          <p:cNvSpPr>
            <a:spLocks noGrp="1"/>
          </p:cNvSpPr>
          <p:nvPr>
            <p:ph sz="quarter" idx="4"/>
          </p:nvPr>
        </p:nvSpPr>
        <p:spPr>
          <a:xfrm>
            <a:off x="2576587" y="1063625"/>
            <a:ext cx="3277979" cy="596544"/>
          </a:xfrm>
        </p:spPr>
        <p:txBody>
          <a:bodyPr>
            <a:normAutofit fontScale="92500"/>
          </a:bodyPr>
          <a:lstStyle/>
          <a:p>
            <a:pPr marL="46037" indent="0" algn="ctr">
              <a:lnSpc>
                <a:spcPct val="150000"/>
              </a:lnSpc>
              <a:buNone/>
            </a:pPr>
            <a:r>
              <a:rPr lang="en-US" sz="1200" b="1" dirty="0"/>
              <a:t>2) 460psi Burst Test, Expanded Stand Alone Neofit Liner</a:t>
            </a:r>
          </a:p>
        </p:txBody>
      </p:sp>
      <p:sp>
        <p:nvSpPr>
          <p:cNvPr id="24" name="Content Placeholder 13"/>
          <p:cNvSpPr>
            <a:spLocks noGrp="1"/>
          </p:cNvSpPr>
          <p:nvPr>
            <p:ph sz="quarter" idx="4"/>
          </p:nvPr>
        </p:nvSpPr>
        <p:spPr>
          <a:xfrm>
            <a:off x="5500037" y="4081885"/>
            <a:ext cx="3411728" cy="576075"/>
          </a:xfrm>
        </p:spPr>
        <p:txBody>
          <a:bodyPr>
            <a:noAutofit/>
          </a:bodyPr>
          <a:lstStyle/>
          <a:p>
            <a:pPr marL="46037" indent="0" algn="ctr">
              <a:lnSpc>
                <a:spcPct val="150000"/>
              </a:lnSpc>
              <a:buNone/>
            </a:pPr>
            <a:r>
              <a:rPr lang="en-US" sz="1100" b="1" dirty="0"/>
              <a:t>4) 105psi Burst Test, Expanded &amp; Stretched Stand Alone Neofit Liner Under Pressure</a:t>
            </a:r>
          </a:p>
        </p:txBody>
      </p:sp>
      <p:sp>
        <p:nvSpPr>
          <p:cNvPr id="31" name="Content Placeholder 13"/>
          <p:cNvSpPr>
            <a:spLocks noGrp="1"/>
          </p:cNvSpPr>
          <p:nvPr>
            <p:ph sz="quarter" idx="4"/>
          </p:nvPr>
        </p:nvSpPr>
        <p:spPr>
          <a:xfrm>
            <a:off x="5758936" y="271090"/>
            <a:ext cx="2893929" cy="558753"/>
          </a:xfrm>
        </p:spPr>
        <p:txBody>
          <a:bodyPr>
            <a:normAutofit fontScale="92500" lnSpcReduction="20000"/>
          </a:bodyPr>
          <a:lstStyle/>
          <a:p>
            <a:pPr marL="46037" indent="0" algn="ctr">
              <a:lnSpc>
                <a:spcPct val="150000"/>
              </a:lnSpc>
              <a:buNone/>
            </a:pPr>
            <a:r>
              <a:rPr lang="en-US" sz="1200" b="1" dirty="0"/>
              <a:t>3) Expanded Stand Alone Neofit Liner Stretched- Doubles Length</a:t>
            </a:r>
          </a:p>
        </p:txBody>
      </p:sp>
      <p:sp>
        <p:nvSpPr>
          <p:cNvPr id="13" name="Content Placeholder 13">
            <a:extLst>
              <a:ext uri="{FF2B5EF4-FFF2-40B4-BE49-F238E27FC236}">
                <a16:creationId xmlns:a16="http://schemas.microsoft.com/office/drawing/2014/main" xmlns="" id="{9EC5C944-FAD1-4342-84C3-137C0823451A}"/>
              </a:ext>
            </a:extLst>
          </p:cNvPr>
          <p:cNvSpPr txBox="1">
            <a:spLocks/>
          </p:cNvSpPr>
          <p:nvPr/>
        </p:nvSpPr>
        <p:spPr>
          <a:xfrm>
            <a:off x="1805" y="4244473"/>
            <a:ext cx="3124359" cy="59654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a:lstStyle>
          <a:p>
            <a:pPr marL="44450" indent="0" algn="ctr">
              <a:lnSpc>
                <a:spcPct val="150000"/>
              </a:lnSpc>
              <a:buFont typeface="Georgia" pitchFamily="18" charset="0"/>
              <a:buNone/>
            </a:pPr>
            <a:r>
              <a:rPr lang="en-US" sz="1100" b="1" dirty="0" smtClean="0"/>
              <a:t>1) </a:t>
            </a:r>
            <a:r>
              <a:rPr lang="en-US" sz="1100" b="1" dirty="0"/>
              <a:t>150psi Leak Test Neofit Liner</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456" y="4619555"/>
            <a:ext cx="3275824" cy="1830607"/>
          </a:xfrm>
          <a:prstGeom prst="rect">
            <a:avLst/>
          </a:prstGeom>
          <a:ln>
            <a:solidFill>
              <a:schemeClr val="accent1"/>
            </a:solidFill>
          </a:ln>
        </p:spPr>
      </p:pic>
      <p:sp>
        <p:nvSpPr>
          <p:cNvPr id="4" name="Slide Number Placeholder 3"/>
          <p:cNvSpPr>
            <a:spLocks noGrp="1"/>
          </p:cNvSpPr>
          <p:nvPr>
            <p:ph type="sldNum" sz="quarter" idx="12"/>
          </p:nvPr>
        </p:nvSpPr>
        <p:spPr>
          <a:xfrm>
            <a:off x="3765495" y="6520325"/>
            <a:ext cx="1828800" cy="365125"/>
          </a:xfrm>
        </p:spPr>
        <p:txBody>
          <a:bodyPr/>
          <a:lstStyle/>
          <a:p>
            <a:fld id="{A09380D0-DBF4-445D-B933-FF0CF90DC860}" type="slidenum">
              <a:rPr lang="en-US" smtClean="0">
                <a:solidFill>
                  <a:schemeClr val="bg2"/>
                </a:solidFill>
              </a:rPr>
              <a:t>5</a:t>
            </a:fld>
            <a:endParaRPr lang="en-US" dirty="0">
              <a:solidFill>
                <a:schemeClr val="bg2"/>
              </a:solidFill>
            </a:endParaRPr>
          </a:p>
        </p:txBody>
      </p:sp>
    </p:spTree>
    <p:extLst>
      <p:ext uri="{BB962C8B-B14F-4D97-AF65-F5344CB8AC3E}">
        <p14:creationId xmlns:p14="http://schemas.microsoft.com/office/powerpoint/2010/main" val="3589766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5855" y="241385"/>
            <a:ext cx="7067578" cy="584775"/>
          </a:xfrm>
          <a:prstGeom prst="rect">
            <a:avLst/>
          </a:prstGeom>
          <a:noFill/>
        </p:spPr>
        <p:txBody>
          <a:bodyPr wrap="square" rtlCol="0">
            <a:spAutoFit/>
          </a:bodyPr>
          <a:lstStyle/>
          <a:p>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What is </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a:t>
            </a:r>
            <a:endParaRPr lang="en-US" sz="1050" dirty="0">
              <a:solidFill>
                <a:schemeClr val="accent4">
                  <a:lumMod val="50000"/>
                </a:schemeClr>
              </a:solidFill>
            </a:endParaRPr>
          </a:p>
        </p:txBody>
      </p:sp>
      <p:sp>
        <p:nvSpPr>
          <p:cNvPr id="8" name="Content Placeholder 4"/>
          <p:cNvSpPr>
            <a:spLocks noGrp="1"/>
          </p:cNvSpPr>
          <p:nvPr>
            <p:ph sz="quarter" idx="13"/>
          </p:nvPr>
        </p:nvSpPr>
        <p:spPr>
          <a:xfrm>
            <a:off x="385855" y="864566"/>
            <a:ext cx="8449100" cy="5367999"/>
          </a:xfrm>
        </p:spPr>
        <p:txBody>
          <a:bodyPr>
            <a:normAutofit lnSpcReduction="10000"/>
          </a:bodyPr>
          <a:lstStyle/>
          <a:p>
            <a:pPr marL="45720" indent="0" algn="ctr">
              <a:buNone/>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PET</a:t>
            </a:r>
          </a:p>
          <a:p>
            <a:r>
              <a:rPr lang="en-US" sz="1800" dirty="0" smtClean="0"/>
              <a:t>Chemistry - Virgin </a:t>
            </a:r>
            <a:r>
              <a:rPr lang="en-US" sz="1800" dirty="0"/>
              <a:t>PET Only- </a:t>
            </a:r>
            <a:r>
              <a:rPr lang="en-US" sz="1600" dirty="0"/>
              <a:t>4X Stronger than the common water </a:t>
            </a:r>
            <a:r>
              <a:rPr lang="en-US" sz="1600" dirty="0" smtClean="0"/>
              <a:t>bottle</a:t>
            </a:r>
            <a:br>
              <a:rPr lang="en-US" sz="1600" dirty="0" smtClean="0"/>
            </a:br>
            <a:r>
              <a:rPr lang="en-US" sz="1600" dirty="0" smtClean="0"/>
              <a:t>and has no recycled material in it and is NSF-61 approved.</a:t>
            </a:r>
          </a:p>
          <a:p>
            <a:r>
              <a:rPr lang="en-US" sz="1600" dirty="0" smtClean="0"/>
              <a:t>Recycled PET has been used for soda and water bottles since the early 1980s </a:t>
            </a:r>
            <a:br>
              <a:rPr lang="en-US" sz="1600" dirty="0" smtClean="0"/>
            </a:br>
            <a:r>
              <a:rPr lang="en-US" sz="1600" dirty="0" smtClean="0"/>
              <a:t>with </a:t>
            </a:r>
            <a:r>
              <a:rPr lang="en-US" sz="1600" dirty="0"/>
              <a:t>no reports of </a:t>
            </a:r>
            <a:r>
              <a:rPr lang="en-US" sz="1600" dirty="0" smtClean="0"/>
              <a:t>any short term or long term </a:t>
            </a:r>
            <a:r>
              <a:rPr lang="en-US" sz="1600" dirty="0"/>
              <a:t>health issues to humans</a:t>
            </a:r>
            <a:r>
              <a:rPr lang="en-US" sz="1600" dirty="0" smtClean="0"/>
              <a:t>.</a:t>
            </a:r>
          </a:p>
          <a:p>
            <a:r>
              <a:rPr lang="en-US" sz="1600" dirty="0" smtClean="0"/>
              <a:t>Long-term </a:t>
            </a:r>
            <a:r>
              <a:rPr lang="en-US" sz="1600" dirty="0"/>
              <a:t>effectiveness of Neofit</a:t>
            </a:r>
          </a:p>
          <a:p>
            <a:pPr lvl="1"/>
            <a:r>
              <a:rPr lang="en-US" sz="1600" dirty="0"/>
              <a:t>Neofit’s design life is the exact same as new plastic pipe under ISO standards</a:t>
            </a:r>
          </a:p>
          <a:p>
            <a:r>
              <a:rPr lang="en-US" sz="1800" dirty="0"/>
              <a:t>TOCS, VOCS &amp; NSF </a:t>
            </a:r>
            <a:r>
              <a:rPr lang="en-US" sz="1800" dirty="0" smtClean="0"/>
              <a:t>61</a:t>
            </a:r>
          </a:p>
          <a:p>
            <a:pPr lvl="1"/>
            <a:r>
              <a:rPr lang="en-US" sz="1600" dirty="0" smtClean="0"/>
              <a:t>TOCS and VOCs are no issue for virgin PET, and the NSF certifications proves it</a:t>
            </a:r>
            <a:endParaRPr lang="en-US" sz="1600" dirty="0"/>
          </a:p>
          <a:p>
            <a:r>
              <a:rPr lang="en-US" sz="1800" dirty="0"/>
              <a:t>Chlorine-WRF/EPA Study 2016 </a:t>
            </a:r>
            <a:r>
              <a:rPr lang="en-US" sz="1400" dirty="0"/>
              <a:t>(see next slide)</a:t>
            </a:r>
          </a:p>
          <a:p>
            <a:pPr lvl="1"/>
            <a:r>
              <a:rPr lang="en-US" sz="1600" dirty="0"/>
              <a:t>Residual Free Chlorine &amp; Free Chlorine Demand – Decreased with each exposure. </a:t>
            </a:r>
          </a:p>
          <a:p>
            <a:pPr lvl="1"/>
            <a:r>
              <a:rPr lang="en-US" sz="1600" dirty="0"/>
              <a:t>Unlike coating technologies, there is minimal chlorine </a:t>
            </a:r>
            <a:r>
              <a:rPr lang="en-US" sz="1600" dirty="0" smtClean="0"/>
              <a:t>demand- Better </a:t>
            </a:r>
            <a:r>
              <a:rPr lang="en-US" sz="1600" dirty="0"/>
              <a:t>than </a:t>
            </a:r>
            <a:r>
              <a:rPr lang="en-US" sz="1600" dirty="0" smtClean="0"/>
              <a:t>replacement</a:t>
            </a:r>
            <a:r>
              <a:rPr lang="en-US" sz="1600" dirty="0"/>
              <a:t>!</a:t>
            </a:r>
          </a:p>
          <a:p>
            <a:pPr lvl="1"/>
            <a:r>
              <a:rPr lang="en-US" sz="1600" dirty="0" smtClean="0"/>
              <a:t>“</a:t>
            </a:r>
            <a:r>
              <a:rPr lang="en-US" sz="1500" i="1" dirty="0"/>
              <a:t>The chlorine demand exerted by the PET liners in this study was much lower than that observed in the control pipe sections”</a:t>
            </a:r>
          </a:p>
          <a:p>
            <a:r>
              <a:rPr lang="en-US" sz="1800" dirty="0" smtClean="0"/>
              <a:t>Plastic </a:t>
            </a:r>
            <a:r>
              <a:rPr lang="en-US" sz="1800" dirty="0"/>
              <a:t>Leachates</a:t>
            </a:r>
          </a:p>
          <a:p>
            <a:pPr lvl="1"/>
            <a:r>
              <a:rPr lang="en-US" sz="1600" dirty="0"/>
              <a:t>Recycled PET vs Virgin </a:t>
            </a:r>
            <a:r>
              <a:rPr lang="en-US" sz="1600" dirty="0" smtClean="0"/>
              <a:t>PET -- No </a:t>
            </a:r>
            <a:r>
              <a:rPr lang="en-US" sz="1600" dirty="0"/>
              <a:t>risk with Virgin </a:t>
            </a:r>
            <a:r>
              <a:rPr lang="en-US" sz="1600" dirty="0" smtClean="0"/>
              <a:t>PET!</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045" y="548625"/>
            <a:ext cx="537767" cy="149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09380D0-DBF4-445D-B933-FF0CF90DC860}" type="slidenum">
              <a:rPr lang="en-US" smtClean="0"/>
              <a:t>6</a:t>
            </a:fld>
            <a:endParaRPr lang="en-US" dirty="0"/>
          </a:p>
        </p:txBody>
      </p:sp>
    </p:spTree>
    <p:extLst>
      <p:ext uri="{BB962C8B-B14F-4D97-AF65-F5344CB8AC3E}">
        <p14:creationId xmlns:p14="http://schemas.microsoft.com/office/powerpoint/2010/main" val="2291357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5855" y="587030"/>
            <a:ext cx="8449100" cy="4454980"/>
          </a:xfrm>
        </p:spPr>
        <p:txBody>
          <a:bodyPr>
            <a:normAutofit/>
          </a:bodyPr>
          <a:lstStyle/>
          <a:p>
            <a:pPr marL="45720" indent="0" algn="ctr">
              <a:buNone/>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PET Lining</a:t>
            </a:r>
          </a:p>
          <a:p>
            <a:pPr marL="45720" indent="0" algn="ctr">
              <a:buNone/>
            </a:pPr>
            <a:endParaRPr lang="en-US" sz="2000" b="1" dirty="0"/>
          </a:p>
          <a:p>
            <a:pPr marL="4121150" indent="-182563"/>
            <a:r>
              <a:rPr lang="en-US" sz="1800" dirty="0"/>
              <a:t>For more technical information regarding the testing and results of Neofit liner, please refer to the Water Research Foundation’s “Evaluation of Lead Service Line Lining and Coating </a:t>
            </a:r>
            <a:r>
              <a:rPr lang="en-US" sz="1800" dirty="0" smtClean="0"/>
              <a:t>Technologies</a:t>
            </a:r>
            <a:r>
              <a:rPr lang="en-US" sz="1800" dirty="0"/>
              <a:t>” pages 121 – 140</a:t>
            </a:r>
            <a:r>
              <a:rPr lang="en-US" sz="1800" dirty="0" smtClean="0"/>
              <a:t>.</a:t>
            </a:r>
          </a:p>
          <a:p>
            <a:pPr marL="4121150" indent="-182563"/>
            <a:endParaRPr lang="en-US" sz="1800" dirty="0"/>
          </a:p>
          <a:p>
            <a:pPr marL="3938587" indent="0">
              <a:buNone/>
            </a:pP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10" y="1892800"/>
            <a:ext cx="3058259" cy="3994120"/>
          </a:xfrm>
          <a:prstGeom prst="rect">
            <a:avLst/>
          </a:prstGeom>
          <a:ln>
            <a:solidFill>
              <a:schemeClr val="accent1"/>
            </a:solidFill>
          </a:ln>
        </p:spPr>
      </p:pic>
      <p:sp>
        <p:nvSpPr>
          <p:cNvPr id="4" name="Slide Number Placeholder 3"/>
          <p:cNvSpPr>
            <a:spLocks noGrp="1"/>
          </p:cNvSpPr>
          <p:nvPr>
            <p:ph type="sldNum" sz="quarter" idx="12"/>
          </p:nvPr>
        </p:nvSpPr>
        <p:spPr/>
        <p:txBody>
          <a:bodyPr/>
          <a:lstStyle/>
          <a:p>
            <a:fld id="{A09380D0-DBF4-445D-B933-FF0CF90DC860}" type="slidenum">
              <a:rPr lang="en-US" smtClean="0"/>
              <a:t>7</a:t>
            </a:fld>
            <a:endParaRPr lang="en-US" dirty="0"/>
          </a:p>
        </p:txBody>
      </p:sp>
    </p:spTree>
    <p:extLst>
      <p:ext uri="{BB962C8B-B14F-4D97-AF65-F5344CB8AC3E}">
        <p14:creationId xmlns:p14="http://schemas.microsoft.com/office/powerpoint/2010/main" val="165262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347450" y="944002"/>
            <a:ext cx="5820468" cy="5326968"/>
          </a:xfrm>
        </p:spPr>
        <p:txBody>
          <a:bodyPr>
            <a:normAutofit/>
          </a:bodyPr>
          <a:lstStyle/>
          <a:p>
            <a:r>
              <a:rPr lang="en-US" sz="1400" dirty="0"/>
              <a:t>France: over </a:t>
            </a:r>
            <a:r>
              <a:rPr lang="en-US" sz="1400" dirty="0" smtClean="0"/>
              <a:t>200,000 </a:t>
            </a:r>
            <a:r>
              <a:rPr lang="en-US" sz="1400" dirty="0"/>
              <a:t>services </a:t>
            </a:r>
          </a:p>
          <a:p>
            <a:r>
              <a:rPr lang="en-US" sz="1400" dirty="0" smtClean="0"/>
              <a:t>Netherlands</a:t>
            </a:r>
            <a:r>
              <a:rPr lang="en-US" sz="1400" dirty="0"/>
              <a:t>, Belgium: </a:t>
            </a:r>
          </a:p>
          <a:p>
            <a:pPr lvl="1"/>
            <a:r>
              <a:rPr lang="en-US" sz="1400" dirty="0"/>
              <a:t>Utilizing Neofit since 1995</a:t>
            </a:r>
          </a:p>
          <a:p>
            <a:r>
              <a:rPr lang="en-US" sz="1400" dirty="0" smtClean="0"/>
              <a:t>Other </a:t>
            </a:r>
            <a:r>
              <a:rPr lang="en-US" sz="1400" dirty="0"/>
              <a:t>countries from 2004 on:</a:t>
            </a:r>
          </a:p>
          <a:p>
            <a:pPr lvl="1"/>
            <a:r>
              <a:rPr lang="en-US" sz="1400" dirty="0"/>
              <a:t>Germany, Austria, Australia, Japan Norway, Malaysia, South Africa, Ireland, UK</a:t>
            </a:r>
          </a:p>
          <a:p>
            <a:r>
              <a:rPr lang="en-US" sz="1400" dirty="0" smtClean="0"/>
              <a:t>In </a:t>
            </a:r>
            <a:r>
              <a:rPr lang="en-US" sz="1400" dirty="0"/>
              <a:t>total, exceeding </a:t>
            </a:r>
            <a:r>
              <a:rPr lang="en-US" sz="1400" dirty="0" smtClean="0"/>
              <a:t>2000 </a:t>
            </a:r>
            <a:r>
              <a:rPr lang="en-US" sz="1400" dirty="0"/>
              <a:t>miles of Neofit lined service pipes</a:t>
            </a:r>
          </a:p>
          <a:p>
            <a:pPr marL="365760" lvl="1" indent="0">
              <a:buNone/>
            </a:pPr>
            <a:endParaRPr lang="en-US" sz="1600" dirty="0"/>
          </a:p>
        </p:txBody>
      </p:sp>
      <p:sp>
        <p:nvSpPr>
          <p:cNvPr id="6" name="TextBox 5"/>
          <p:cNvSpPr txBox="1"/>
          <p:nvPr/>
        </p:nvSpPr>
        <p:spPr>
          <a:xfrm>
            <a:off x="423202"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History</a:t>
            </a:r>
            <a:endParaRPr lang="en-US" sz="1050" dirty="0">
              <a:solidFill>
                <a:schemeClr val="accent4">
                  <a:lumMod val="50000"/>
                </a:schemeClr>
              </a:solidFill>
            </a:endParaRPr>
          </a:p>
        </p:txBody>
      </p:sp>
      <p:sp>
        <p:nvSpPr>
          <p:cNvPr id="7" name="Content Placeholder 4"/>
          <p:cNvSpPr txBox="1">
            <a:spLocks/>
          </p:cNvSpPr>
          <p:nvPr/>
        </p:nvSpPr>
        <p:spPr>
          <a:xfrm>
            <a:off x="387647" y="4657960"/>
            <a:ext cx="4414784" cy="1458171"/>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a:lstStyle>
          <a:p>
            <a:endParaRPr lang="en-US" sz="1600" dirty="0"/>
          </a:p>
        </p:txBody>
      </p:sp>
      <p:sp>
        <p:nvSpPr>
          <p:cNvPr id="3" name="Slide Number Placeholder 2"/>
          <p:cNvSpPr>
            <a:spLocks noGrp="1"/>
          </p:cNvSpPr>
          <p:nvPr>
            <p:ph type="sldNum" sz="quarter" idx="12"/>
          </p:nvPr>
        </p:nvSpPr>
        <p:spPr/>
        <p:txBody>
          <a:bodyPr/>
          <a:lstStyle/>
          <a:p>
            <a:fld id="{A09380D0-DBF4-445D-B933-FF0CF90DC860}" type="slidenum">
              <a:rPr lang="en-US" smtClean="0"/>
              <a:t>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75236068"/>
              </p:ext>
            </p:extLst>
          </p:nvPr>
        </p:nvGraphicFramePr>
        <p:xfrm>
          <a:off x="469862" y="3138647"/>
          <a:ext cx="4217353" cy="3324348"/>
        </p:xfrm>
        <a:graphic>
          <a:graphicData uri="http://schemas.openxmlformats.org/drawingml/2006/table">
            <a:tbl>
              <a:tblPr firstRow="1" bandRow="1">
                <a:tableStyleId>{5C22544A-7EE6-4342-B048-85BDC9FD1C3A}</a:tableStyleId>
              </a:tblPr>
              <a:tblGrid>
                <a:gridCol w="1648143">
                  <a:extLst>
                    <a:ext uri="{9D8B030D-6E8A-4147-A177-3AD203B41FA5}">
                      <a16:colId xmlns:a16="http://schemas.microsoft.com/office/drawing/2014/main" xmlns="" val="20000"/>
                    </a:ext>
                  </a:extLst>
                </a:gridCol>
                <a:gridCol w="1065530">
                  <a:extLst>
                    <a:ext uri="{9D8B030D-6E8A-4147-A177-3AD203B41FA5}">
                      <a16:colId xmlns:a16="http://schemas.microsoft.com/office/drawing/2014/main" xmlns="" val="20001"/>
                    </a:ext>
                  </a:extLst>
                </a:gridCol>
                <a:gridCol w="1503680">
                  <a:extLst>
                    <a:ext uri="{9D8B030D-6E8A-4147-A177-3AD203B41FA5}">
                      <a16:colId xmlns:a16="http://schemas.microsoft.com/office/drawing/2014/main" xmlns="" val="20002"/>
                    </a:ext>
                  </a:extLst>
                </a:gridCol>
              </a:tblGrid>
              <a:tr h="269154">
                <a:tc>
                  <a:txBody>
                    <a:bodyPr/>
                    <a:lstStyle/>
                    <a:p>
                      <a:r>
                        <a:rPr lang="en-US" sz="1100" dirty="0" smtClean="0"/>
                        <a:t>Cities</a:t>
                      </a:r>
                      <a:r>
                        <a:rPr lang="en-US" sz="1100" baseline="0" dirty="0" smtClean="0"/>
                        <a:t> of France</a:t>
                      </a:r>
                      <a:endParaRPr lang="en-US" sz="1100" dirty="0"/>
                    </a:p>
                  </a:txBody>
                  <a:tcPr/>
                </a:tc>
                <a:tc>
                  <a:txBody>
                    <a:bodyPr/>
                    <a:lstStyle/>
                    <a:p>
                      <a:r>
                        <a:rPr lang="en-US" sz="1100" dirty="0"/>
                        <a:t># of Services</a:t>
                      </a:r>
                    </a:p>
                  </a:txBody>
                  <a:tcPr/>
                </a:tc>
                <a:tc>
                  <a:txBody>
                    <a:bodyPr/>
                    <a:lstStyle/>
                    <a:p>
                      <a:r>
                        <a:rPr lang="en-US" sz="1100" dirty="0"/>
                        <a:t>Installer</a:t>
                      </a:r>
                    </a:p>
                  </a:txBody>
                  <a:tcPr/>
                </a:tc>
                <a:extLst>
                  <a:ext uri="{0D108BD9-81ED-4DB2-BD59-A6C34878D82A}">
                    <a16:rowId xmlns:a16="http://schemas.microsoft.com/office/drawing/2014/main" xmlns="" val="10000"/>
                  </a:ext>
                </a:extLst>
              </a:tr>
              <a:tr h="339466">
                <a:tc>
                  <a:txBody>
                    <a:bodyPr/>
                    <a:lstStyle/>
                    <a:p>
                      <a:r>
                        <a:rPr lang="en-US" sz="1100" kern="1200" dirty="0">
                          <a:solidFill>
                            <a:schemeClr val="dk1"/>
                          </a:solidFill>
                          <a:effectLst/>
                          <a:latin typeface="+mn-lt"/>
                          <a:ea typeface="+mn-ea"/>
                          <a:cs typeface="+mn-cs"/>
                        </a:rPr>
                        <a:t>Monbéliard</a:t>
                      </a:r>
                      <a:endParaRPr lang="en-US" sz="1100" dirty="0"/>
                    </a:p>
                  </a:txBody>
                  <a:tcPr anchor="ctr"/>
                </a:tc>
                <a:tc>
                  <a:txBody>
                    <a:bodyPr/>
                    <a:lstStyle/>
                    <a:p>
                      <a:r>
                        <a:rPr lang="en-US" sz="1100" dirty="0"/>
                        <a:t>450</a:t>
                      </a:r>
                    </a:p>
                  </a:txBody>
                  <a:tcPr anchor="ctr"/>
                </a:tc>
                <a:tc>
                  <a:txBody>
                    <a:bodyPr/>
                    <a:lstStyle/>
                    <a:p>
                      <a:r>
                        <a:rPr lang="en-US" sz="1100" kern="1200" dirty="0">
                          <a:solidFill>
                            <a:schemeClr val="dk1"/>
                          </a:solidFill>
                          <a:effectLst/>
                          <a:latin typeface="+mn-lt"/>
                          <a:ea typeface="+mn-ea"/>
                          <a:cs typeface="+mn-cs"/>
                        </a:rPr>
                        <a:t>Generale des Eaux </a:t>
                      </a:r>
                      <a:endParaRPr lang="en-US" sz="1100" dirty="0"/>
                    </a:p>
                  </a:txBody>
                  <a:tcPr anchor="ctr"/>
                </a:tc>
                <a:extLst>
                  <a:ext uri="{0D108BD9-81ED-4DB2-BD59-A6C34878D82A}">
                    <a16:rowId xmlns:a16="http://schemas.microsoft.com/office/drawing/2014/main" xmlns="" val="10001"/>
                  </a:ext>
                </a:extLst>
              </a:tr>
              <a:tr h="339466">
                <a:tc>
                  <a:txBody>
                    <a:bodyPr/>
                    <a:lstStyle/>
                    <a:p>
                      <a:r>
                        <a:rPr lang="en-US" sz="1100" kern="1200" dirty="0">
                          <a:solidFill>
                            <a:schemeClr val="dk1"/>
                          </a:solidFill>
                          <a:effectLst/>
                          <a:latin typeface="+mn-lt"/>
                          <a:ea typeface="+mn-ea"/>
                          <a:cs typeface="+mn-cs"/>
                        </a:rPr>
                        <a:t>Dole</a:t>
                      </a:r>
                      <a:endParaRPr lang="en-US" sz="1100" dirty="0"/>
                    </a:p>
                  </a:txBody>
                  <a:tcPr anchor="ctr"/>
                </a:tc>
                <a:tc>
                  <a:txBody>
                    <a:bodyPr/>
                    <a:lstStyle/>
                    <a:p>
                      <a:r>
                        <a:rPr lang="en-US" sz="1100" dirty="0"/>
                        <a:t>200</a:t>
                      </a:r>
                    </a:p>
                  </a:txBody>
                  <a:tcPr anchor="ctr"/>
                </a:tc>
                <a:tc>
                  <a:txBody>
                    <a:bodyPr/>
                    <a:lstStyle/>
                    <a:p>
                      <a:r>
                        <a:rPr lang="en-US" sz="1100" kern="1200" dirty="0">
                          <a:solidFill>
                            <a:schemeClr val="dk1"/>
                          </a:solidFill>
                          <a:effectLst/>
                          <a:latin typeface="+mn-lt"/>
                          <a:ea typeface="+mn-ea"/>
                          <a:cs typeface="+mn-cs"/>
                        </a:rPr>
                        <a:t>SNCTP</a:t>
                      </a:r>
                      <a:endParaRPr lang="en-US" sz="1100" dirty="0"/>
                    </a:p>
                  </a:txBody>
                  <a:tcPr anchor="ctr"/>
                </a:tc>
                <a:extLst>
                  <a:ext uri="{0D108BD9-81ED-4DB2-BD59-A6C34878D82A}">
                    <a16:rowId xmlns:a16="http://schemas.microsoft.com/office/drawing/2014/main" xmlns="" val="10002"/>
                  </a:ext>
                </a:extLst>
              </a:tr>
              <a:tr h="339466">
                <a:tc>
                  <a:txBody>
                    <a:bodyPr/>
                    <a:lstStyle/>
                    <a:p>
                      <a:r>
                        <a:rPr lang="en-US" sz="1100" kern="1200" dirty="0">
                          <a:solidFill>
                            <a:schemeClr val="dk1"/>
                          </a:solidFill>
                          <a:effectLst/>
                          <a:latin typeface="+mn-lt"/>
                          <a:ea typeface="+mn-ea"/>
                          <a:cs typeface="+mn-cs"/>
                        </a:rPr>
                        <a:t>Orléans/Chateaudun </a:t>
                      </a:r>
                      <a:endParaRPr lang="en-US" sz="1100" dirty="0"/>
                    </a:p>
                  </a:txBody>
                  <a:tcPr anchor="ctr"/>
                </a:tc>
                <a:tc>
                  <a:txBody>
                    <a:bodyPr/>
                    <a:lstStyle/>
                    <a:p>
                      <a:r>
                        <a:rPr lang="en-US" sz="1100" dirty="0"/>
                        <a:t>300</a:t>
                      </a:r>
                    </a:p>
                  </a:txBody>
                  <a:tcPr anchor="ctr"/>
                </a:tc>
                <a:tc>
                  <a:txBody>
                    <a:bodyPr/>
                    <a:lstStyle/>
                    <a:p>
                      <a:r>
                        <a:rPr lang="en-US" sz="1100" kern="1200" dirty="0">
                          <a:solidFill>
                            <a:schemeClr val="dk1"/>
                          </a:solidFill>
                          <a:effectLst/>
                          <a:latin typeface="+mn-lt"/>
                          <a:ea typeface="+mn-ea"/>
                          <a:cs typeface="+mn-cs"/>
                        </a:rPr>
                        <a:t>SAUR</a:t>
                      </a:r>
                      <a:endParaRPr lang="en-US" sz="1100" dirty="0"/>
                    </a:p>
                  </a:txBody>
                  <a:tcPr anchor="ctr"/>
                </a:tc>
                <a:extLst>
                  <a:ext uri="{0D108BD9-81ED-4DB2-BD59-A6C34878D82A}">
                    <a16:rowId xmlns:a16="http://schemas.microsoft.com/office/drawing/2014/main" xmlns="" val="10003"/>
                  </a:ext>
                </a:extLst>
              </a:tr>
              <a:tr h="339466">
                <a:tc>
                  <a:txBody>
                    <a:bodyPr/>
                    <a:lstStyle/>
                    <a:p>
                      <a:r>
                        <a:rPr lang="en-US" sz="1100" dirty="0"/>
                        <a:t>LaTour du Pin</a:t>
                      </a:r>
                    </a:p>
                  </a:txBody>
                  <a:tcPr anchor="ctr"/>
                </a:tc>
                <a:tc>
                  <a:txBody>
                    <a:bodyPr/>
                    <a:lstStyle/>
                    <a:p>
                      <a:r>
                        <a:rPr lang="en-US" sz="1100" dirty="0"/>
                        <a:t>300</a:t>
                      </a:r>
                    </a:p>
                  </a:txBody>
                  <a:tcPr anchor="ctr"/>
                </a:tc>
                <a:tc>
                  <a:txBody>
                    <a:bodyPr/>
                    <a:lstStyle/>
                    <a:p>
                      <a:r>
                        <a:rPr lang="en-US" sz="1100" kern="1200" dirty="0">
                          <a:solidFill>
                            <a:schemeClr val="dk1"/>
                          </a:solidFill>
                          <a:effectLst/>
                          <a:latin typeface="+mn-lt"/>
                          <a:ea typeface="+mn-ea"/>
                          <a:cs typeface="+mn-cs"/>
                        </a:rPr>
                        <a:t>Fournier TP</a:t>
                      </a:r>
                      <a:endParaRPr lang="en-US" sz="1100" dirty="0"/>
                    </a:p>
                  </a:txBody>
                  <a:tcPr anchor="ctr"/>
                </a:tc>
                <a:extLst>
                  <a:ext uri="{0D108BD9-81ED-4DB2-BD59-A6C34878D82A}">
                    <a16:rowId xmlns:a16="http://schemas.microsoft.com/office/drawing/2014/main" xmlns="" val="10004"/>
                  </a:ext>
                </a:extLst>
              </a:tr>
              <a:tr h="339466">
                <a:tc>
                  <a:txBody>
                    <a:bodyPr/>
                    <a:lstStyle/>
                    <a:p>
                      <a:r>
                        <a:rPr lang="en-US" sz="1100" dirty="0"/>
                        <a:t>Vichy</a:t>
                      </a:r>
                    </a:p>
                  </a:txBody>
                  <a:tcPr anchor="ctr"/>
                </a:tc>
                <a:tc>
                  <a:txBody>
                    <a:bodyPr/>
                    <a:lstStyle/>
                    <a:p>
                      <a:r>
                        <a:rPr lang="en-US" sz="1100" dirty="0"/>
                        <a:t>200</a:t>
                      </a:r>
                    </a:p>
                  </a:txBody>
                  <a:tcPr anchor="ctr"/>
                </a:tc>
                <a:tc>
                  <a:txBody>
                    <a:bodyPr/>
                    <a:lstStyle/>
                    <a:p>
                      <a:r>
                        <a:rPr lang="en-US" sz="1100" kern="1200" dirty="0">
                          <a:solidFill>
                            <a:schemeClr val="dk1"/>
                          </a:solidFill>
                          <a:effectLst/>
                          <a:latin typeface="+mn-lt"/>
                          <a:ea typeface="+mn-ea"/>
                          <a:cs typeface="+mn-cs"/>
                        </a:rPr>
                        <a:t>CBSE</a:t>
                      </a:r>
                      <a:endParaRPr lang="en-US" sz="1100" dirty="0"/>
                    </a:p>
                  </a:txBody>
                  <a:tcPr anchor="ctr"/>
                </a:tc>
                <a:extLst>
                  <a:ext uri="{0D108BD9-81ED-4DB2-BD59-A6C34878D82A}">
                    <a16:rowId xmlns:a16="http://schemas.microsoft.com/office/drawing/2014/main" xmlns="" val="10005"/>
                  </a:ext>
                </a:extLst>
              </a:tr>
              <a:tr h="339466">
                <a:tc>
                  <a:txBody>
                    <a:bodyPr/>
                    <a:lstStyle/>
                    <a:p>
                      <a:r>
                        <a:rPr lang="en-US" sz="1100" dirty="0"/>
                        <a:t>Cahors</a:t>
                      </a:r>
                    </a:p>
                  </a:txBody>
                  <a:tcPr anchor="ctr"/>
                </a:tc>
                <a:tc>
                  <a:txBody>
                    <a:bodyPr/>
                    <a:lstStyle/>
                    <a:p>
                      <a:r>
                        <a:rPr lang="en-US" sz="1100" dirty="0"/>
                        <a:t>300</a:t>
                      </a:r>
                    </a:p>
                  </a:txBody>
                  <a:tcPr anchor="ctr"/>
                </a:tc>
                <a:tc>
                  <a:txBody>
                    <a:bodyPr/>
                    <a:lstStyle/>
                    <a:p>
                      <a:r>
                        <a:rPr lang="en-US" sz="1100" kern="1200" dirty="0">
                          <a:solidFill>
                            <a:schemeClr val="dk1"/>
                          </a:solidFill>
                          <a:effectLst/>
                          <a:latin typeface="+mn-lt"/>
                          <a:ea typeface="+mn-ea"/>
                          <a:cs typeface="+mn-cs"/>
                        </a:rPr>
                        <a:t>Capraro &amp; Dubreuilh</a:t>
                      </a:r>
                      <a:endParaRPr lang="en-US" sz="1100" dirty="0"/>
                    </a:p>
                  </a:txBody>
                  <a:tcPr anchor="ctr"/>
                </a:tc>
                <a:extLst>
                  <a:ext uri="{0D108BD9-81ED-4DB2-BD59-A6C34878D82A}">
                    <a16:rowId xmlns:a16="http://schemas.microsoft.com/office/drawing/2014/main" xmlns="" val="10006"/>
                  </a:ext>
                </a:extLst>
              </a:tr>
              <a:tr h="339466">
                <a:tc>
                  <a:txBody>
                    <a:bodyPr/>
                    <a:lstStyle/>
                    <a:p>
                      <a:r>
                        <a:rPr lang="en-US" sz="1100" dirty="0"/>
                        <a:t>Chalons-in-Champagne</a:t>
                      </a:r>
                    </a:p>
                  </a:txBody>
                  <a:tcPr anchor="ctr"/>
                </a:tc>
                <a:tc>
                  <a:txBody>
                    <a:bodyPr/>
                    <a:lstStyle/>
                    <a:p>
                      <a:r>
                        <a:rPr lang="en-US" sz="1100" dirty="0"/>
                        <a:t>100</a:t>
                      </a:r>
                    </a:p>
                  </a:txBody>
                  <a:tcPr anchor="ctr"/>
                </a:tc>
                <a:tc>
                  <a:txBody>
                    <a:bodyPr/>
                    <a:lstStyle/>
                    <a:p>
                      <a:r>
                        <a:rPr lang="en-US" sz="1100" kern="1200" dirty="0">
                          <a:solidFill>
                            <a:schemeClr val="dk1"/>
                          </a:solidFill>
                          <a:effectLst/>
                          <a:latin typeface="+mn-lt"/>
                          <a:ea typeface="+mn-ea"/>
                          <a:cs typeface="+mn-cs"/>
                        </a:rPr>
                        <a:t>Nord Est TP</a:t>
                      </a:r>
                      <a:endParaRPr lang="en-US" sz="1100" dirty="0"/>
                    </a:p>
                  </a:txBody>
                  <a:tcPr anchor="ctr"/>
                </a:tc>
                <a:extLst>
                  <a:ext uri="{0D108BD9-81ED-4DB2-BD59-A6C34878D82A}">
                    <a16:rowId xmlns:a16="http://schemas.microsoft.com/office/drawing/2014/main" xmlns="" val="10007"/>
                  </a:ext>
                </a:extLst>
              </a:tr>
              <a:tr h="339466">
                <a:tc>
                  <a:txBody>
                    <a:bodyPr/>
                    <a:lstStyle/>
                    <a:p>
                      <a:r>
                        <a:rPr lang="en-US" sz="1100" dirty="0"/>
                        <a:t>Lons-le-Saunier</a:t>
                      </a:r>
                    </a:p>
                  </a:txBody>
                  <a:tcPr anchor="ctr"/>
                </a:tc>
                <a:tc>
                  <a:txBody>
                    <a:bodyPr/>
                    <a:lstStyle/>
                    <a:p>
                      <a:r>
                        <a:rPr lang="en-US" sz="1100" dirty="0"/>
                        <a:t>100</a:t>
                      </a:r>
                    </a:p>
                  </a:txBody>
                  <a:tcPr anchor="ctr"/>
                </a:tc>
                <a:tc>
                  <a:txBody>
                    <a:bodyPr/>
                    <a:lstStyle/>
                    <a:p>
                      <a:r>
                        <a:rPr lang="en-US" sz="1100" kern="1200" dirty="0">
                          <a:solidFill>
                            <a:schemeClr val="dk1"/>
                          </a:solidFill>
                          <a:effectLst/>
                          <a:latin typeface="+mn-lt"/>
                          <a:ea typeface="+mn-ea"/>
                          <a:cs typeface="+mn-cs"/>
                        </a:rPr>
                        <a:t>Service des Eaux</a:t>
                      </a:r>
                      <a:endParaRPr lang="en-US" sz="1100" dirty="0"/>
                    </a:p>
                  </a:txBody>
                  <a:tcPr anchor="ctr"/>
                </a:tc>
                <a:extLst>
                  <a:ext uri="{0D108BD9-81ED-4DB2-BD59-A6C34878D82A}">
                    <a16:rowId xmlns:a16="http://schemas.microsoft.com/office/drawing/2014/main" xmlns="" val="10008"/>
                  </a:ext>
                </a:extLst>
              </a:tr>
              <a:tr h="339466">
                <a:tc>
                  <a:txBody>
                    <a:bodyPr/>
                    <a:lstStyle/>
                    <a:p>
                      <a:r>
                        <a:rPr lang="en-US" sz="1100" dirty="0"/>
                        <a:t>Pontarlier</a:t>
                      </a:r>
                    </a:p>
                  </a:txBody>
                  <a:tcPr anchor="ctr"/>
                </a:tc>
                <a:tc>
                  <a:txBody>
                    <a:bodyPr/>
                    <a:lstStyle/>
                    <a:p>
                      <a:r>
                        <a:rPr lang="en-US" sz="1100" dirty="0"/>
                        <a:t>200</a:t>
                      </a:r>
                    </a:p>
                  </a:txBody>
                  <a:tcPr anchor="ctr"/>
                </a:tc>
                <a:tc>
                  <a:txBody>
                    <a:bodyPr/>
                    <a:lstStyle/>
                    <a:p>
                      <a:r>
                        <a:rPr lang="en-US" sz="1100" kern="1200" dirty="0">
                          <a:solidFill>
                            <a:schemeClr val="dk1"/>
                          </a:solidFill>
                          <a:effectLst/>
                          <a:latin typeface="+mn-lt"/>
                          <a:ea typeface="+mn-ea"/>
                          <a:cs typeface="+mn-cs"/>
                        </a:rPr>
                        <a:t>Sté Toubin</a:t>
                      </a:r>
                      <a:endParaRPr lang="en-US" sz="1100" dirty="0"/>
                    </a:p>
                  </a:txBody>
                  <a:tcPr anchor="ctr"/>
                </a:tc>
                <a:extLst>
                  <a:ext uri="{0D108BD9-81ED-4DB2-BD59-A6C34878D82A}">
                    <a16:rowId xmlns:a16="http://schemas.microsoft.com/office/drawing/2014/main" xmlns="" val="10009"/>
                  </a:ext>
                </a:extLst>
              </a:tr>
            </a:tbl>
          </a:graphicData>
        </a:graphic>
      </p:graphicFrame>
      <p:pic>
        <p:nvPicPr>
          <p:cNvPr id="10" name="Picture 2" descr="0010"/>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78505" y="4005075"/>
            <a:ext cx="3346450" cy="225482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descr="Materiel FOURNIER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61820" y="563477"/>
            <a:ext cx="2085594" cy="295718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9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347450" y="855866"/>
            <a:ext cx="8796550" cy="5107864"/>
          </a:xfrm>
        </p:spPr>
        <p:txBody>
          <a:bodyPr>
            <a:normAutofit/>
          </a:bodyPr>
          <a:lstStyle/>
          <a:p>
            <a:pPr marL="228600" lvl="1"/>
            <a:r>
              <a:rPr lang="en-US" sz="1600" dirty="0" smtClean="0"/>
              <a:t>Several Installations </a:t>
            </a:r>
            <a:r>
              <a:rPr lang="en-US" sz="1600" dirty="0"/>
              <a:t>since 2008, some listed below:</a:t>
            </a:r>
          </a:p>
          <a:p>
            <a:pPr marL="228600" lvl="1"/>
            <a:r>
              <a:rPr lang="en-US" sz="1600" dirty="0"/>
              <a:t>Louisville </a:t>
            </a:r>
            <a:r>
              <a:rPr lang="en-US" sz="1600" dirty="0" smtClean="0"/>
              <a:t>Pilot 						City </a:t>
            </a:r>
            <a:r>
              <a:rPr lang="en-US" sz="1600" dirty="0"/>
              <a:t>of Calgary Pilot</a:t>
            </a:r>
          </a:p>
          <a:p>
            <a:pPr marL="45720" lvl="1" indent="0">
              <a:buNone/>
            </a:pPr>
            <a:r>
              <a:rPr lang="en-US" sz="1600" dirty="0"/>
              <a:t>				</a:t>
            </a:r>
            <a:endParaRPr lang="en-US" sz="1700" dirty="0" smtClean="0"/>
          </a:p>
          <a:p>
            <a:endParaRPr lang="en-US" sz="1700" dirty="0"/>
          </a:p>
          <a:p>
            <a:endParaRPr lang="en-US" sz="1700" dirty="0" smtClean="0"/>
          </a:p>
          <a:p>
            <a:endParaRPr lang="en-US" sz="1700" dirty="0"/>
          </a:p>
          <a:p>
            <a:endParaRPr lang="en-US" sz="1700" dirty="0" smtClean="0"/>
          </a:p>
          <a:p>
            <a:endParaRPr lang="en-US" sz="1700" dirty="0" smtClean="0"/>
          </a:p>
          <a:p>
            <a:pPr lvl="1"/>
            <a:r>
              <a:rPr lang="en-US" sz="1600" dirty="0" smtClean="0"/>
              <a:t>Commercial </a:t>
            </a:r>
            <a:r>
              <a:rPr lang="en-US" sz="1600" dirty="0"/>
              <a:t>and Residential Examples </a:t>
            </a:r>
          </a:p>
          <a:p>
            <a:pPr lvl="1"/>
            <a:endParaRPr lang="en-US" sz="1600" dirty="0"/>
          </a:p>
          <a:p>
            <a:pPr lvl="1"/>
            <a:endParaRPr lang="en-US" sz="1600" dirty="0"/>
          </a:p>
          <a:p>
            <a:pPr lvl="1"/>
            <a:endParaRPr lang="en-US" sz="1600" dirty="0"/>
          </a:p>
          <a:p>
            <a:pPr lvl="1"/>
            <a:endParaRPr lang="en-US" sz="1600" dirty="0"/>
          </a:p>
          <a:p>
            <a:pPr lvl="1"/>
            <a:endParaRPr lang="en-US" sz="1600" dirty="0"/>
          </a:p>
          <a:p>
            <a:pPr marL="365760" lvl="1" indent="0">
              <a:buNone/>
            </a:pPr>
            <a:endParaRPr lang="en-US" sz="1600" dirty="0"/>
          </a:p>
          <a:p>
            <a:pPr lvl="1"/>
            <a:endParaRPr lang="en-US" sz="1600" dirty="0"/>
          </a:p>
          <a:p>
            <a:pPr lvl="1"/>
            <a:endParaRPr lang="en-US" sz="1600" dirty="0"/>
          </a:p>
          <a:p>
            <a:pPr marL="365760" lvl="1" indent="0">
              <a:buNone/>
            </a:pPr>
            <a:endParaRPr lang="en-US" sz="1600" dirty="0"/>
          </a:p>
          <a:p>
            <a:pPr marL="365760" lvl="1" indent="0">
              <a:buNone/>
            </a:pPr>
            <a:endParaRPr lang="en-US" sz="1600" dirty="0"/>
          </a:p>
        </p:txBody>
      </p:sp>
      <p:sp>
        <p:nvSpPr>
          <p:cNvPr id="6" name="TextBox 5"/>
          <p:cNvSpPr txBox="1"/>
          <p:nvPr/>
        </p:nvSpPr>
        <p:spPr>
          <a:xfrm>
            <a:off x="385855" y="271090"/>
            <a:ext cx="7067578" cy="584775"/>
          </a:xfrm>
          <a:prstGeom prst="rect">
            <a:avLst/>
          </a:prstGeom>
          <a:noFill/>
        </p:spPr>
        <p:txBody>
          <a:bodyPr wrap="square" rtlCol="0">
            <a:spAutoFit/>
          </a:bodyPr>
          <a:lstStyle/>
          <a:p>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Neofit</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rPr>
              <a:t>+</a:t>
            </a:r>
            <a:r>
              <a:rPr lang="en-US" sz="3200" b="1" dirty="0" smtClean="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 </a:t>
            </a:r>
            <a:r>
              <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Case Studies – </a:t>
            </a:r>
            <a:r>
              <a:rPr lang="en-US"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rPr>
              <a:t>North America </a:t>
            </a:r>
            <a:endParaRPr lang="en-US" sz="3200" b="1" dirty="0">
              <a:ln w="10541" cmpd="sng">
                <a:solidFill>
                  <a:srgbClr val="629DD1">
                    <a:shade val="88000"/>
                    <a:satMod val="110000"/>
                  </a:srgbClr>
                </a:solidFill>
                <a:prstDash val="solid"/>
              </a:ln>
              <a:gradFill>
                <a:gsLst>
                  <a:gs pos="0">
                    <a:srgbClr val="000000"/>
                  </a:gs>
                  <a:gs pos="39999">
                    <a:srgbClr val="0A128C"/>
                  </a:gs>
                  <a:gs pos="70000">
                    <a:srgbClr val="181CC7"/>
                  </a:gs>
                  <a:gs pos="88000">
                    <a:srgbClr val="7005D4"/>
                  </a:gs>
                  <a:gs pos="100000">
                    <a:srgbClr val="8C3D91"/>
                  </a:gs>
                </a:gsLst>
                <a:lin ang="5400000" scaled="0"/>
              </a:gradFill>
              <a:ea typeface="+mj-ea"/>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95" y="3992188"/>
            <a:ext cx="1854995" cy="2448790"/>
          </a:xfrm>
          <a:prstGeom prst="rect">
            <a:avLst/>
          </a:prstGeom>
          <a:ln>
            <a:solidFill>
              <a:schemeClr val="accent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6547" y="3992188"/>
            <a:ext cx="1868440" cy="2448790"/>
          </a:xfrm>
          <a:prstGeom prst="rect">
            <a:avLst/>
          </a:prstGeom>
          <a:ln>
            <a:solidFill>
              <a:schemeClr val="accent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2844" y="3992188"/>
            <a:ext cx="1920249" cy="2448790"/>
          </a:xfrm>
          <a:prstGeom prst="rect">
            <a:avLst/>
          </a:prstGeom>
          <a:ln>
            <a:solidFill>
              <a:schemeClr val="accent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4140" y="4030593"/>
            <a:ext cx="1849139" cy="2406628"/>
          </a:xfrm>
          <a:prstGeom prst="rect">
            <a:avLst/>
          </a:prstGeom>
          <a:ln>
            <a:solidFill>
              <a:schemeClr val="accent1"/>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2844" y="1239915"/>
            <a:ext cx="1689466" cy="2321012"/>
          </a:xfrm>
          <a:prstGeom prst="rect">
            <a:avLst/>
          </a:prstGeom>
          <a:ln>
            <a:solidFill>
              <a:schemeClr val="accent1"/>
            </a:solidFill>
          </a:ln>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5932" y="1223203"/>
            <a:ext cx="1659055" cy="2321012"/>
          </a:xfrm>
          <a:prstGeom prst="rect">
            <a:avLst/>
          </a:prstGeom>
          <a:ln>
            <a:solidFill>
              <a:schemeClr val="accent1"/>
            </a:solidFill>
          </a:ln>
        </p:spPr>
      </p:pic>
      <p:sp>
        <p:nvSpPr>
          <p:cNvPr id="11" name="Slide Number Placeholder 10"/>
          <p:cNvSpPr>
            <a:spLocks noGrp="1"/>
          </p:cNvSpPr>
          <p:nvPr>
            <p:ph type="sldNum" sz="quarter" idx="12"/>
          </p:nvPr>
        </p:nvSpPr>
        <p:spPr/>
        <p:txBody>
          <a:bodyPr/>
          <a:lstStyle/>
          <a:p>
            <a:fld id="{A09380D0-DBF4-445D-B933-FF0CF90DC860}" type="slidenum">
              <a:rPr lang="en-US" smtClean="0"/>
              <a:t>9</a:t>
            </a:fld>
            <a:endParaRPr lang="en-US" dirty="0"/>
          </a:p>
        </p:txBody>
      </p:sp>
    </p:spTree>
    <p:extLst>
      <p:ext uri="{BB962C8B-B14F-4D97-AF65-F5344CB8AC3E}">
        <p14:creationId xmlns:p14="http://schemas.microsoft.com/office/powerpoint/2010/main" val="2400781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7250</TotalTime>
  <Words>1064</Words>
  <Application>Microsoft Office PowerPoint</Application>
  <PresentationFormat>On-screen Show (4:3)</PresentationFormat>
  <Paragraphs>280</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Slipstream</vt:lpstr>
      <vt:lpstr> Neofit®+Plus Potable Water Service Lining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Flow-Liner</dc:title>
  <dc:creator>Flow-Liner</dc:creator>
  <cp:lastModifiedBy>Flow-Liner</cp:lastModifiedBy>
  <cp:revision>408</cp:revision>
  <cp:lastPrinted>2017-08-11T14:09:46Z</cp:lastPrinted>
  <dcterms:created xsi:type="dcterms:W3CDTF">2016-10-24T15:30:31Z</dcterms:created>
  <dcterms:modified xsi:type="dcterms:W3CDTF">2018-05-08T17:58:54Z</dcterms:modified>
</cp:coreProperties>
</file>